
<file path=[Content_Types].xml><?xml version="1.0" encoding="utf-8"?>
<Types xmlns="http://schemas.openxmlformats.org/package/2006/content-types">
  <Default Extension="jpeg" ContentType="image/jpeg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1" r:id="rId2"/>
    <p:sldId id="256" r:id="rId3"/>
    <p:sldId id="257" r:id="rId4"/>
    <p:sldId id="258" r:id="rId5"/>
    <p:sldId id="260" r:id="rId6"/>
    <p:sldId id="261" r:id="rId7"/>
    <p:sldId id="263" r:id="rId8"/>
    <p:sldId id="262" r:id="rId9"/>
    <p:sldId id="264" r:id="rId10"/>
    <p:sldId id="270" r:id="rId11"/>
    <p:sldId id="273" r:id="rId12"/>
    <p:sldId id="259" r:id="rId13"/>
    <p:sldId id="266" r:id="rId14"/>
    <p:sldId id="265" r:id="rId15"/>
    <p:sldId id="267" r:id="rId16"/>
    <p:sldId id="268" r:id="rId17"/>
    <p:sldId id="269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B0F554-D6B7-4D4B-8D0D-74A2D741F594}" v="100" vWet="101" dt="2022-05-23T20:50:42.861"/>
    <p1510:client id="{9E627D77-1C6D-4C44-9E43-9CDD3897F09D}" v="499" dt="2022-05-23T23:59:36.998"/>
    <p1510:client id="{AA1B243D-B918-4B4A-9F10-0325A222ED8A}" v="634" dt="2022-05-23T21:03:02.9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7C0D44-E281-4CA1-8C4F-E6F87456333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0221F72-F199-44B5-90AE-297DAB7503C0}">
      <dgm:prSet/>
      <dgm:spPr/>
      <dgm:t>
        <a:bodyPr/>
        <a:lstStyle/>
        <a:p>
          <a:r>
            <a:rPr lang="en-US" b="1"/>
            <a:t>CT</a:t>
          </a:r>
          <a:endParaRPr lang="en-US"/>
        </a:p>
      </dgm:t>
    </dgm:pt>
    <dgm:pt modelId="{4F344107-1D9A-4306-9585-5ADBE00447D2}" type="parTrans" cxnId="{D6D358B8-CB65-4DBE-91EB-86E59E16CB11}">
      <dgm:prSet/>
      <dgm:spPr/>
      <dgm:t>
        <a:bodyPr/>
        <a:lstStyle/>
        <a:p>
          <a:endParaRPr lang="en-US"/>
        </a:p>
      </dgm:t>
    </dgm:pt>
    <dgm:pt modelId="{22A32B0F-0133-4FB5-8D7F-C3037E864363}" type="sibTrans" cxnId="{D6D358B8-CB65-4DBE-91EB-86E59E16CB11}">
      <dgm:prSet/>
      <dgm:spPr/>
      <dgm:t>
        <a:bodyPr/>
        <a:lstStyle/>
        <a:p>
          <a:endParaRPr lang="en-US"/>
        </a:p>
      </dgm:t>
    </dgm:pt>
    <dgm:pt modelId="{6F20912F-DDD2-413D-B334-B12560A45ECD}" type="pres">
      <dgm:prSet presAssocID="{437C0D44-E281-4CA1-8C4F-E6F874563331}" presName="linear" presStyleCnt="0">
        <dgm:presLayoutVars>
          <dgm:animLvl val="lvl"/>
          <dgm:resizeHandles val="exact"/>
        </dgm:presLayoutVars>
      </dgm:prSet>
      <dgm:spPr/>
    </dgm:pt>
    <dgm:pt modelId="{5C5A46EE-EECA-4EC7-84DF-DCFAA85BB112}" type="pres">
      <dgm:prSet presAssocID="{90221F72-F199-44B5-90AE-297DAB7503C0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F5FE740-EA12-46C2-8711-1BB162FBCCFB}" type="presOf" srcId="{90221F72-F199-44B5-90AE-297DAB7503C0}" destId="{5C5A46EE-EECA-4EC7-84DF-DCFAA85BB112}" srcOrd="0" destOrd="0" presId="urn:microsoft.com/office/officeart/2005/8/layout/vList2"/>
    <dgm:cxn modelId="{D6D358B8-CB65-4DBE-91EB-86E59E16CB11}" srcId="{437C0D44-E281-4CA1-8C4F-E6F874563331}" destId="{90221F72-F199-44B5-90AE-297DAB7503C0}" srcOrd="0" destOrd="0" parTransId="{4F344107-1D9A-4306-9585-5ADBE00447D2}" sibTransId="{22A32B0F-0133-4FB5-8D7F-C3037E864363}"/>
    <dgm:cxn modelId="{04F091C6-2ADC-41B4-BA2E-7AE3AFA1EE87}" type="presOf" srcId="{437C0D44-E281-4CA1-8C4F-E6F874563331}" destId="{6F20912F-DDD2-413D-B334-B12560A45ECD}" srcOrd="0" destOrd="0" presId="urn:microsoft.com/office/officeart/2005/8/layout/vList2"/>
    <dgm:cxn modelId="{8841FFBE-56C9-4814-AAF3-EB2F17C7AE06}" type="presParOf" srcId="{6F20912F-DDD2-413D-B334-B12560A45ECD}" destId="{5C5A46EE-EECA-4EC7-84DF-DCFAA85BB11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654D58-7937-4EF8-A4DC-68D1005DF33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7C21971-9979-4F86-A963-C0B9A81B55B5}">
      <dgm:prSet/>
      <dgm:spPr/>
      <dgm:t>
        <a:bodyPr/>
        <a:lstStyle/>
        <a:p>
          <a:r>
            <a:rPr lang="en-US" b="1"/>
            <a:t>XRAY</a:t>
          </a:r>
          <a:endParaRPr lang="en-US"/>
        </a:p>
      </dgm:t>
    </dgm:pt>
    <dgm:pt modelId="{AF4DF708-32F9-4F33-A56B-2131C2A6E337}" type="parTrans" cxnId="{E2844CE5-2FC4-4A8F-BFAE-EE39BC1F1777}">
      <dgm:prSet/>
      <dgm:spPr/>
      <dgm:t>
        <a:bodyPr/>
        <a:lstStyle/>
        <a:p>
          <a:endParaRPr lang="en-US"/>
        </a:p>
      </dgm:t>
    </dgm:pt>
    <dgm:pt modelId="{337C61E3-C0C8-4FCE-A09A-1ADA9F9775CB}" type="sibTrans" cxnId="{E2844CE5-2FC4-4A8F-BFAE-EE39BC1F1777}">
      <dgm:prSet/>
      <dgm:spPr/>
      <dgm:t>
        <a:bodyPr/>
        <a:lstStyle/>
        <a:p>
          <a:endParaRPr lang="en-US"/>
        </a:p>
      </dgm:t>
    </dgm:pt>
    <dgm:pt modelId="{E70C4BA1-B2FD-4AD8-8696-E39415BB7B57}" type="pres">
      <dgm:prSet presAssocID="{4B654D58-7937-4EF8-A4DC-68D1005DF330}" presName="linear" presStyleCnt="0">
        <dgm:presLayoutVars>
          <dgm:animLvl val="lvl"/>
          <dgm:resizeHandles val="exact"/>
        </dgm:presLayoutVars>
      </dgm:prSet>
      <dgm:spPr/>
    </dgm:pt>
    <dgm:pt modelId="{D1652566-D3F6-456E-A66E-9AC6D118C894}" type="pres">
      <dgm:prSet presAssocID="{67C21971-9979-4F86-A963-C0B9A81B55B5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A9141826-04B6-4A54-A076-D7BD5BDA08BB}" type="presOf" srcId="{67C21971-9979-4F86-A963-C0B9A81B55B5}" destId="{D1652566-D3F6-456E-A66E-9AC6D118C894}" srcOrd="0" destOrd="0" presId="urn:microsoft.com/office/officeart/2005/8/layout/vList2"/>
    <dgm:cxn modelId="{677266C9-FB8D-47AF-96A1-2D80437C04B4}" type="presOf" srcId="{4B654D58-7937-4EF8-A4DC-68D1005DF330}" destId="{E70C4BA1-B2FD-4AD8-8696-E39415BB7B57}" srcOrd="0" destOrd="0" presId="urn:microsoft.com/office/officeart/2005/8/layout/vList2"/>
    <dgm:cxn modelId="{E2844CE5-2FC4-4A8F-BFAE-EE39BC1F1777}" srcId="{4B654D58-7937-4EF8-A4DC-68D1005DF330}" destId="{67C21971-9979-4F86-A963-C0B9A81B55B5}" srcOrd="0" destOrd="0" parTransId="{AF4DF708-32F9-4F33-A56B-2131C2A6E337}" sibTransId="{337C61E3-C0C8-4FCE-A09A-1ADA9F9775CB}"/>
    <dgm:cxn modelId="{CDEC8C7C-C221-4041-834A-5B30DC45F929}" type="presParOf" srcId="{E70C4BA1-B2FD-4AD8-8696-E39415BB7B57}" destId="{D1652566-D3F6-456E-A66E-9AC6D118C89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5A46EE-EECA-4EC7-84DF-DCFAA85BB112}">
      <dsp:nvSpPr>
        <dsp:cNvPr id="0" name=""/>
        <dsp:cNvSpPr/>
      </dsp:nvSpPr>
      <dsp:spPr>
        <a:xfrm>
          <a:off x="0" y="4210"/>
          <a:ext cx="5157787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kern="1200"/>
            <a:t>CT</a:t>
          </a:r>
          <a:endParaRPr lang="en-US" sz="3400" kern="1200"/>
        </a:p>
      </dsp:txBody>
      <dsp:txXfrm>
        <a:off x="39809" y="44019"/>
        <a:ext cx="5078169" cy="7358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652566-D3F6-456E-A66E-9AC6D118C894}">
      <dsp:nvSpPr>
        <dsp:cNvPr id="0" name=""/>
        <dsp:cNvSpPr/>
      </dsp:nvSpPr>
      <dsp:spPr>
        <a:xfrm>
          <a:off x="0" y="4210"/>
          <a:ext cx="5183188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kern="1200"/>
            <a:t>XRAY</a:t>
          </a:r>
          <a:endParaRPr lang="en-US" sz="3400" kern="1200"/>
        </a:p>
      </dsp:txBody>
      <dsp:txXfrm>
        <a:off x="39809" y="44019"/>
        <a:ext cx="5103570" cy="7358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5-23T07:49:46.71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274 0 11787 0 0,'-37'20'3520'0'0,"-1"-2"-3904"0"0,-4 0-512 0 0,10-7 480 0 0,11-7 264 0 0,1 1-104 0 0,4-2-256 0 0,-1 1-200 0 0,7-2-185 0 0,-1-1-23 0 0,4-1-72 0 0,-1-1 48 0 0,1-2 192 0 0,-1-2-3673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2-05-23T07:45:43.4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93 0 5841 0 0,'-13'11'10'0'0,"0"-1"1"0"0,0 0-1 0 0,-18 9 0 0 0,28-18-21 0 0,2 0-27 0 0,1-1 0 0 0,-1 0-1 0 0,0 1 1 0 0,0-1 0 0 0,0 0 0 0 0,0 0 0 0 0,0 0 0 0 0,0 0 0 0 0,0 1 0 0 0,0-2 0 0 0,0 1 0 0 0,0 0 0 0 0,0 0 0 0 0,0 0 0 0 0,0 0 0 0 0,0-1 0 0 0,0 1 0 0 0,-1-1 0 0 0</inkml:trace>
</inkml:ink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6.png>
</file>

<file path=ppt/media/image7.jpeg>
</file>

<file path=ppt/media/image8.jpeg>
</file>

<file path=ppt/media/image8.png>
</file>

<file path=ppt/media/image9.jpeg>
</file>

<file path=ppt/media/media1.mov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A064C-89AF-4FFC-B57A-9EF929E3244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6985D-2926-4140-8299-52751ADFA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24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6985D-2926-4140-8299-52751ADFAB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2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Creating a profile is as simple as ordering a  coffee or  shopping on amazon due to a </a:t>
            </a:r>
            <a:r>
              <a:rPr lang="en-US" err="1"/>
              <a:t>telleporte</a:t>
            </a:r>
            <a:r>
              <a:rPr lang="en-US"/>
              <a:t> app available on Android , apple IOS devices or 1-800-Telleporte. Making it quick and easy so less time is taken away from personal time spent with family or partaking in self </a:t>
            </a:r>
            <a:r>
              <a:rPr lang="en-US" err="1"/>
              <a:t>caré</a:t>
            </a:r>
            <a:r>
              <a:rPr lang="en-US"/>
              <a:t>. Afterall, the last thing we as nurses want to do is  spend half the  day AKA 12hrs  caring </a:t>
            </a:r>
            <a:r>
              <a:rPr lang="en-US" err="1"/>
              <a:t>fro</a:t>
            </a:r>
            <a:r>
              <a:rPr lang="en-US"/>
              <a:t> a patient and family just to come home and spend additional hours upon end  creating  a </a:t>
            </a:r>
            <a:r>
              <a:rPr lang="en-US" err="1"/>
              <a:t>teleportfolio</a:t>
            </a:r>
            <a:r>
              <a:rPr lang="en-US"/>
              <a:t> and (or) managing it. What a turn off that would be!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6985D-2926-4140-8299-52751ADFAB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177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 matter how  you choose to manage your portfolio, we’ve got you covered!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6985D-2926-4140-8299-52751ADFAB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982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Your </a:t>
            </a:r>
            <a:r>
              <a:rPr lang="en-US" err="1"/>
              <a:t>Telleportfolio</a:t>
            </a:r>
            <a:r>
              <a:rPr lang="en-US"/>
              <a:t> avatar will display your assets in the order of importance that YOU deem necessary in a Head-to-Toe fashion, Mimicking how you would normally assess your patient on the daily.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F6985D-2926-4140-8299-52751ADFAB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313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642C-DFA2-B780-9294-3C22D4BDAD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734EDC-E383-E5DD-2545-100A26E225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C89B5-1496-EF6C-2575-BE7D940C0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D7005-AAE2-F4D9-6F9D-C9A728DBA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0CD9E-66CC-52DF-35C5-C3663F006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839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D19AF-27F6-6C6D-A7AC-91A12E6CC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FBD8FA-07BB-0578-5823-11DD69738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628C8-4F5E-7932-F0B9-79048AE50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B2F3B-761F-C2F2-04AB-86C824D3D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033A5-45FA-599C-18B2-E5D857DBC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409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4369DE-24A0-F3B4-1722-1B46F0C485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70A0A4-513D-CB31-586E-7D73AFE29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88948-0A2C-2ADC-4044-EF6F9000A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1EC92-EB18-E4F8-3A4E-74400A0E5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4A78F-457B-BB4A-9FCA-7433C13C0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68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CB1DF-1D9C-3611-F45F-76B528650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D51CD-A077-D1E7-5CC9-DB9E47AFB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7C994-B7C5-7B15-5BF2-371ACDAE7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26AA7-24DA-EE38-C53E-3206DF80D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0EF5B-C847-B29B-2AC0-34378D89F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85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EC9CD-12CF-F22B-44D3-6243B025B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63554-C0EE-7927-0854-C38B46C4C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1506D-4D6E-E53A-7F62-03F95EECF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7BC23-2FA0-007A-AE7F-E6E9C8130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D1859C-A7B1-50DF-660E-F8057E3AE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18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46A5D-F0A3-3D75-4DE4-B8F8E9852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BE67C-B028-8F34-A6E2-E4DD347DC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CD149D-744D-C1D1-E109-4C836FDED6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43B493-55B0-6AF5-812D-E2A3E6967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C16225-DD9A-15D0-9EEC-9588B7743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DB74EE-1568-CB31-2BDA-7E22708C8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047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4ED20-6EBB-FF1E-B56D-E81892D07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CE8479-8A4C-CEE4-63BC-9230BE090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DD57DE-B563-53DC-F900-D7B2D5749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3F2003-9E3E-0548-4292-D50C348C9C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56A182-8754-317F-C3F3-AC2A96B40E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5D756B-DD42-451C-BDDF-2ADA3BA7B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088C4E-B6DF-4F47-D8A6-F5DAAF6F7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BE2814-F683-849D-87BE-BD999B281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7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E6A95-38DA-F950-1435-E6AC2D7F7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5CF230-B33E-42DE-BECA-38B9DBBD3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7629B5-A712-4CDC-18CA-0BA8DC839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3252F-B4F7-0D61-D932-1A4461327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23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7EBA84-BCB4-65EA-F848-593BFE9E8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8F94AA-7185-ECED-0949-3BFB909AD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10405-367B-89DF-B54E-BA4DE428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476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195C8-457F-7E65-6253-3FBF5BA37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C5D88-3918-767D-D516-1A28897D0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19B8D4-45F9-6042-2E3E-0B3CA3A799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BA0DE7-E70A-DD13-16AF-B7E76BF5E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70F3B-8DF8-E311-7941-DC2EFC5BA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9CB9C-58C5-518F-6862-25949B204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99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587C4-56A5-2163-4318-A054FA81D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156535-B969-DB46-14FC-BF15A6987B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D5D4F-FA1A-84DD-BC58-51B752173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4A5FD-8BBE-64B9-2BA3-EBDBA4948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0D084B-D2D9-74E9-F74B-A8699517B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CC1DBB-DF70-3095-1D5C-5B20A3AA1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57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D4B623-EC02-7E84-AD63-77D67B6AC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AD383-D61E-4D61-7245-11FD36232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0B08B-80D2-744C-9EC2-FEB6EFB62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1619C-AF16-4646-AD8A-E9A6DD3ED5F5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4E5DC-28C0-C49F-BA3F-83C16AAD0A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C6241-3591-F0C3-48BA-1B6D20E3B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F5941-3E36-42CC-95F8-219C6EE4B1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78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hyperlink" Target="file:///C:\Users\PRINC\Downloads\final_bot_with_lambda.mov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customXml" Target="../ink/ink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9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jpe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DE65D5-897D-8FC2-785C-8FB80A220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>
                <a:ea typeface="Cambria"/>
              </a:rPr>
              <a:t>Executive Summary</a:t>
            </a:r>
            <a:endParaRPr lang="en-US" sz="5400"/>
          </a:p>
        </p:txBody>
      </p:sp>
      <p:pic>
        <p:nvPicPr>
          <p:cNvPr id="5" name="Picture 4" descr="Geometric white clouds on a blue sky">
            <a:extLst>
              <a:ext uri="{FF2B5EF4-FFF2-40B4-BE49-F238E27FC236}">
                <a16:creationId xmlns:a16="http://schemas.microsoft.com/office/drawing/2014/main" id="{CF74E8FF-D0C8-4193-2DB3-1B7FEB67FE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04" r="37264" b="4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38742-7DDB-A72C-0584-5452AD137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cs typeface="Calibri"/>
              </a:rPr>
              <a:t>Tellaporte</a:t>
            </a:r>
            <a:r>
              <a:rPr lang="en-US" sz="2200" dirty="0">
                <a:cs typeface="Calibri"/>
              </a:rPr>
              <a:t> was conceived to use only cloud native functions in order to speed development and increase capability</a:t>
            </a:r>
          </a:p>
          <a:p>
            <a:r>
              <a:rPr lang="en-US" sz="2200" dirty="0">
                <a:cs typeface="Calibri"/>
              </a:rPr>
              <a:t>Nurses are smart and have financial resources, but do not have time or inclination to manage their portfolio</a:t>
            </a:r>
          </a:p>
          <a:p>
            <a:r>
              <a:rPr lang="en-US" sz="2200" dirty="0">
                <a:cs typeface="Calibri"/>
              </a:rPr>
              <a:t>Chatbot provide the perfect interface for users with limited PC access</a:t>
            </a:r>
          </a:p>
        </p:txBody>
      </p:sp>
    </p:spTree>
    <p:extLst>
      <p:ext uri="{BB962C8B-B14F-4D97-AF65-F5344CB8AC3E}">
        <p14:creationId xmlns:p14="http://schemas.microsoft.com/office/powerpoint/2010/main" val="858521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Woman bonding with child">
            <a:extLst>
              <a:ext uri="{FF2B5EF4-FFF2-40B4-BE49-F238E27FC236}">
                <a16:creationId xmlns:a16="http://schemas.microsoft.com/office/drawing/2014/main" id="{A722A4C1-C6DB-0568-9647-5B03F5F309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324" r="14797" b="4767"/>
          <a:stretch/>
        </p:blipFill>
        <p:spPr>
          <a:xfrm>
            <a:off x="2562726" y="1"/>
            <a:ext cx="9629274" cy="6857999"/>
          </a:xfrm>
          <a:prstGeom prst="rect">
            <a:avLst/>
          </a:prstGeom>
        </p:spPr>
      </p:pic>
      <p:sp>
        <p:nvSpPr>
          <p:cNvPr id="35" name="Freeform: Shape 24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Freeform: Shape 26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95B69-79CD-D585-6C8B-F9958C235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42006"/>
            <a:ext cx="3879232" cy="22481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/>
              <a:t>Retire the way you want with Tellaport</a:t>
            </a:r>
            <a:br>
              <a:rPr lang="en-US" sz="3400"/>
            </a:br>
            <a:br>
              <a:rPr lang="en-US" sz="3400"/>
            </a:br>
            <a:r>
              <a:rPr lang="en-US" sz="3400"/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179269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61EB7-AF57-A68E-475A-A58596154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>
                <a:ea typeface="Cambria"/>
              </a:rPr>
              <a:t>Demo Time</a:t>
            </a:r>
            <a:endParaRPr lang="en-US" sz="5400"/>
          </a:p>
        </p:txBody>
      </p:sp>
      <p:sp>
        <p:nvSpPr>
          <p:cNvPr id="15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27CE41DD-05D4-D09D-697C-F8F2DF620C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12" r="17042" b="6250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87383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4FB1F-900B-6D6F-3FB9-991B67247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277" y="457200"/>
            <a:ext cx="3932237" cy="746328"/>
          </a:xfrm>
        </p:spPr>
        <p:txBody>
          <a:bodyPr>
            <a:normAutofit fontScale="90000"/>
          </a:bodyPr>
          <a:lstStyle/>
          <a:p>
            <a:r>
              <a:rPr lang="en-US" dirty="0"/>
              <a:t>Our Approach, Challenges</a:t>
            </a:r>
            <a:endParaRPr lang="en-US" dirty="0">
              <a:ea typeface="Cambria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B9184-0FFF-5B45-8A12-284E02C91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>
                <a:cs typeface="Calibri"/>
              </a:rPr>
              <a:t>We chose to focus on a proof of concept application architecture and interface.</a:t>
            </a:r>
          </a:p>
          <a:p>
            <a:r>
              <a:rPr lang="en-US" dirty="0">
                <a:cs typeface="Calibri"/>
              </a:rPr>
              <a:t>We thought the ML and clustering techniques were not the main problem.  Accessibility is</a:t>
            </a:r>
          </a:p>
          <a:p>
            <a:r>
              <a:rPr lang="en-US" dirty="0">
                <a:cs typeface="Calibri"/>
              </a:rPr>
              <a:t>SO...</a:t>
            </a:r>
          </a:p>
          <a:p>
            <a:r>
              <a:rPr lang="en-US" dirty="0">
                <a:cs typeface="Calibri"/>
              </a:rPr>
              <a:t>We just built it in Amazon</a:t>
            </a:r>
          </a:p>
          <a:p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Here is the repo:</a:t>
            </a: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https://github.com/petepetersen423/tellaport_v2</a:t>
            </a:r>
            <a:endParaRPr lang="en-US" dirty="0">
              <a:cs typeface="Calibri"/>
            </a:endParaRPr>
          </a:p>
        </p:txBody>
      </p:sp>
      <p:pic>
        <p:nvPicPr>
          <p:cNvPr id="5" name="Content Placeholder 4" descr="A picture containing shape&#10;&#10;Description automatically generated">
            <a:extLst>
              <a:ext uri="{FF2B5EF4-FFF2-40B4-BE49-F238E27FC236}">
                <a16:creationId xmlns:a16="http://schemas.microsoft.com/office/drawing/2014/main" id="{2808629F-D3C1-072F-963A-42DC7A080E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5" r="-2" b="6532"/>
          <a:stretch/>
        </p:blipFill>
        <p:spPr>
          <a:xfrm>
            <a:off x="527801" y="3170690"/>
            <a:ext cx="4496039" cy="263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07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3">
            <a:extLst>
              <a:ext uri="{FF2B5EF4-FFF2-40B4-BE49-F238E27FC236}">
                <a16:creationId xmlns:a16="http://schemas.microsoft.com/office/drawing/2014/main" id="{1825AC39-5F85-4CAA-8A81-A1287086B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5DA4D23-37FC-4B90-8188-F0377C5FF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417162" cy="6858000"/>
          </a:xfrm>
          <a:custGeom>
            <a:avLst/>
            <a:gdLst>
              <a:gd name="connsiteX0" fmla="*/ 0 w 4417162"/>
              <a:gd name="connsiteY0" fmla="*/ 0 h 6858000"/>
              <a:gd name="connsiteX1" fmla="*/ 144378 w 4417162"/>
              <a:gd name="connsiteY1" fmla="*/ 0 h 6858000"/>
              <a:gd name="connsiteX2" fmla="*/ 2310062 w 4417162"/>
              <a:gd name="connsiteY2" fmla="*/ 0 h 6858000"/>
              <a:gd name="connsiteX3" fmla="*/ 4227367 w 4417162"/>
              <a:gd name="connsiteY3" fmla="*/ 0 h 6858000"/>
              <a:gd name="connsiteX4" fmla="*/ 4232407 w 4417162"/>
              <a:gd name="connsiteY4" fmla="*/ 66675 h 6858000"/>
              <a:gd name="connsiteX5" fmla="*/ 4240804 w 4417162"/>
              <a:gd name="connsiteY5" fmla="*/ 122237 h 6858000"/>
              <a:gd name="connsiteX6" fmla="*/ 4250882 w 4417162"/>
              <a:gd name="connsiteY6" fmla="*/ 174625 h 6858000"/>
              <a:gd name="connsiteX7" fmla="*/ 4267678 w 4417162"/>
              <a:gd name="connsiteY7" fmla="*/ 217487 h 6858000"/>
              <a:gd name="connsiteX8" fmla="*/ 4284474 w 4417162"/>
              <a:gd name="connsiteY8" fmla="*/ 260350 h 6858000"/>
              <a:gd name="connsiteX9" fmla="*/ 4304629 w 4417162"/>
              <a:gd name="connsiteY9" fmla="*/ 296862 h 6858000"/>
              <a:gd name="connsiteX10" fmla="*/ 4324784 w 4417162"/>
              <a:gd name="connsiteY10" fmla="*/ 334962 h 6858000"/>
              <a:gd name="connsiteX11" fmla="*/ 4343260 w 4417162"/>
              <a:gd name="connsiteY11" fmla="*/ 369887 h 6858000"/>
              <a:gd name="connsiteX12" fmla="*/ 4361735 w 4417162"/>
              <a:gd name="connsiteY12" fmla="*/ 409575 h 6858000"/>
              <a:gd name="connsiteX13" fmla="*/ 4378531 w 4417162"/>
              <a:gd name="connsiteY13" fmla="*/ 450850 h 6858000"/>
              <a:gd name="connsiteX14" fmla="*/ 4393648 w 4417162"/>
              <a:gd name="connsiteY14" fmla="*/ 496887 h 6858000"/>
              <a:gd name="connsiteX15" fmla="*/ 4405405 w 4417162"/>
              <a:gd name="connsiteY15" fmla="*/ 546100 h 6858000"/>
              <a:gd name="connsiteX16" fmla="*/ 4413803 w 4417162"/>
              <a:gd name="connsiteY16" fmla="*/ 606425 h 6858000"/>
              <a:gd name="connsiteX17" fmla="*/ 4417162 w 4417162"/>
              <a:gd name="connsiteY17" fmla="*/ 673100 h 6858000"/>
              <a:gd name="connsiteX18" fmla="*/ 4413803 w 4417162"/>
              <a:gd name="connsiteY18" fmla="*/ 744537 h 6858000"/>
              <a:gd name="connsiteX19" fmla="*/ 4405405 w 4417162"/>
              <a:gd name="connsiteY19" fmla="*/ 801687 h 6858000"/>
              <a:gd name="connsiteX20" fmla="*/ 4393648 w 4417162"/>
              <a:gd name="connsiteY20" fmla="*/ 854075 h 6858000"/>
              <a:gd name="connsiteX21" fmla="*/ 4378531 w 4417162"/>
              <a:gd name="connsiteY21" fmla="*/ 901700 h 6858000"/>
              <a:gd name="connsiteX22" fmla="*/ 4361735 w 4417162"/>
              <a:gd name="connsiteY22" fmla="*/ 942975 h 6858000"/>
              <a:gd name="connsiteX23" fmla="*/ 4341580 w 4417162"/>
              <a:gd name="connsiteY23" fmla="*/ 981075 h 6858000"/>
              <a:gd name="connsiteX24" fmla="*/ 4321425 w 4417162"/>
              <a:gd name="connsiteY24" fmla="*/ 1017587 h 6858000"/>
              <a:gd name="connsiteX25" fmla="*/ 4301270 w 4417162"/>
              <a:gd name="connsiteY25" fmla="*/ 1055687 h 6858000"/>
              <a:gd name="connsiteX26" fmla="*/ 4282794 w 4417162"/>
              <a:gd name="connsiteY26" fmla="*/ 1095375 h 6858000"/>
              <a:gd name="connsiteX27" fmla="*/ 4264318 w 4417162"/>
              <a:gd name="connsiteY27" fmla="*/ 1136650 h 6858000"/>
              <a:gd name="connsiteX28" fmla="*/ 4249203 w 4417162"/>
              <a:gd name="connsiteY28" fmla="*/ 1182687 h 6858000"/>
              <a:gd name="connsiteX29" fmla="*/ 4239125 w 4417162"/>
              <a:gd name="connsiteY29" fmla="*/ 1235075 h 6858000"/>
              <a:gd name="connsiteX30" fmla="*/ 4229047 w 4417162"/>
              <a:gd name="connsiteY30" fmla="*/ 1295400 h 6858000"/>
              <a:gd name="connsiteX31" fmla="*/ 4227367 w 4417162"/>
              <a:gd name="connsiteY31" fmla="*/ 1363662 h 6858000"/>
              <a:gd name="connsiteX32" fmla="*/ 4229047 w 4417162"/>
              <a:gd name="connsiteY32" fmla="*/ 1431925 h 6858000"/>
              <a:gd name="connsiteX33" fmla="*/ 4239125 w 4417162"/>
              <a:gd name="connsiteY33" fmla="*/ 1492250 h 6858000"/>
              <a:gd name="connsiteX34" fmla="*/ 4249203 w 4417162"/>
              <a:gd name="connsiteY34" fmla="*/ 1544637 h 6858000"/>
              <a:gd name="connsiteX35" fmla="*/ 4264318 w 4417162"/>
              <a:gd name="connsiteY35" fmla="*/ 1589087 h 6858000"/>
              <a:gd name="connsiteX36" fmla="*/ 4282794 w 4417162"/>
              <a:gd name="connsiteY36" fmla="*/ 1631950 h 6858000"/>
              <a:gd name="connsiteX37" fmla="*/ 4301270 w 4417162"/>
              <a:gd name="connsiteY37" fmla="*/ 1671637 h 6858000"/>
              <a:gd name="connsiteX38" fmla="*/ 4321425 w 4417162"/>
              <a:gd name="connsiteY38" fmla="*/ 1708150 h 6858000"/>
              <a:gd name="connsiteX39" fmla="*/ 4341580 w 4417162"/>
              <a:gd name="connsiteY39" fmla="*/ 1743075 h 6858000"/>
              <a:gd name="connsiteX40" fmla="*/ 4361735 w 4417162"/>
              <a:gd name="connsiteY40" fmla="*/ 1782762 h 6858000"/>
              <a:gd name="connsiteX41" fmla="*/ 4378531 w 4417162"/>
              <a:gd name="connsiteY41" fmla="*/ 1824037 h 6858000"/>
              <a:gd name="connsiteX42" fmla="*/ 4393648 w 4417162"/>
              <a:gd name="connsiteY42" fmla="*/ 1870075 h 6858000"/>
              <a:gd name="connsiteX43" fmla="*/ 4405405 w 4417162"/>
              <a:gd name="connsiteY43" fmla="*/ 1922462 h 6858000"/>
              <a:gd name="connsiteX44" fmla="*/ 4413803 w 4417162"/>
              <a:gd name="connsiteY44" fmla="*/ 1982787 h 6858000"/>
              <a:gd name="connsiteX45" fmla="*/ 4417162 w 4417162"/>
              <a:gd name="connsiteY45" fmla="*/ 2051050 h 6858000"/>
              <a:gd name="connsiteX46" fmla="*/ 4413803 w 4417162"/>
              <a:gd name="connsiteY46" fmla="*/ 2119312 h 6858000"/>
              <a:gd name="connsiteX47" fmla="*/ 4405405 w 4417162"/>
              <a:gd name="connsiteY47" fmla="*/ 2179637 h 6858000"/>
              <a:gd name="connsiteX48" fmla="*/ 4393648 w 4417162"/>
              <a:gd name="connsiteY48" fmla="*/ 2232025 h 6858000"/>
              <a:gd name="connsiteX49" fmla="*/ 4378531 w 4417162"/>
              <a:gd name="connsiteY49" fmla="*/ 2278062 h 6858000"/>
              <a:gd name="connsiteX50" fmla="*/ 4361735 w 4417162"/>
              <a:gd name="connsiteY50" fmla="*/ 2319337 h 6858000"/>
              <a:gd name="connsiteX51" fmla="*/ 4341580 w 4417162"/>
              <a:gd name="connsiteY51" fmla="*/ 2359025 h 6858000"/>
              <a:gd name="connsiteX52" fmla="*/ 4321425 w 4417162"/>
              <a:gd name="connsiteY52" fmla="*/ 2395537 h 6858000"/>
              <a:gd name="connsiteX53" fmla="*/ 4301270 w 4417162"/>
              <a:gd name="connsiteY53" fmla="*/ 2433637 h 6858000"/>
              <a:gd name="connsiteX54" fmla="*/ 4282794 w 4417162"/>
              <a:gd name="connsiteY54" fmla="*/ 2471737 h 6858000"/>
              <a:gd name="connsiteX55" fmla="*/ 4264318 w 4417162"/>
              <a:gd name="connsiteY55" fmla="*/ 2513012 h 6858000"/>
              <a:gd name="connsiteX56" fmla="*/ 4249203 w 4417162"/>
              <a:gd name="connsiteY56" fmla="*/ 2560637 h 6858000"/>
              <a:gd name="connsiteX57" fmla="*/ 4239125 w 4417162"/>
              <a:gd name="connsiteY57" fmla="*/ 2613025 h 6858000"/>
              <a:gd name="connsiteX58" fmla="*/ 4229047 w 4417162"/>
              <a:gd name="connsiteY58" fmla="*/ 2671762 h 6858000"/>
              <a:gd name="connsiteX59" fmla="*/ 4227367 w 4417162"/>
              <a:gd name="connsiteY59" fmla="*/ 2741612 h 6858000"/>
              <a:gd name="connsiteX60" fmla="*/ 4229047 w 4417162"/>
              <a:gd name="connsiteY60" fmla="*/ 2809875 h 6858000"/>
              <a:gd name="connsiteX61" fmla="*/ 4239125 w 4417162"/>
              <a:gd name="connsiteY61" fmla="*/ 2868612 h 6858000"/>
              <a:gd name="connsiteX62" fmla="*/ 4249203 w 4417162"/>
              <a:gd name="connsiteY62" fmla="*/ 2922587 h 6858000"/>
              <a:gd name="connsiteX63" fmla="*/ 4264318 w 4417162"/>
              <a:gd name="connsiteY63" fmla="*/ 2967037 h 6858000"/>
              <a:gd name="connsiteX64" fmla="*/ 4282794 w 4417162"/>
              <a:gd name="connsiteY64" fmla="*/ 3009900 h 6858000"/>
              <a:gd name="connsiteX65" fmla="*/ 4301270 w 4417162"/>
              <a:gd name="connsiteY65" fmla="*/ 3046412 h 6858000"/>
              <a:gd name="connsiteX66" fmla="*/ 4321425 w 4417162"/>
              <a:gd name="connsiteY66" fmla="*/ 3084512 h 6858000"/>
              <a:gd name="connsiteX67" fmla="*/ 4341580 w 4417162"/>
              <a:gd name="connsiteY67" fmla="*/ 3121025 h 6858000"/>
              <a:gd name="connsiteX68" fmla="*/ 4361735 w 4417162"/>
              <a:gd name="connsiteY68" fmla="*/ 3160712 h 6858000"/>
              <a:gd name="connsiteX69" fmla="*/ 4378531 w 4417162"/>
              <a:gd name="connsiteY69" fmla="*/ 3201987 h 6858000"/>
              <a:gd name="connsiteX70" fmla="*/ 4393648 w 4417162"/>
              <a:gd name="connsiteY70" fmla="*/ 3248025 h 6858000"/>
              <a:gd name="connsiteX71" fmla="*/ 4405405 w 4417162"/>
              <a:gd name="connsiteY71" fmla="*/ 3300412 h 6858000"/>
              <a:gd name="connsiteX72" fmla="*/ 4413803 w 4417162"/>
              <a:gd name="connsiteY72" fmla="*/ 3360737 h 6858000"/>
              <a:gd name="connsiteX73" fmla="*/ 4417162 w 4417162"/>
              <a:gd name="connsiteY73" fmla="*/ 3427412 h 6858000"/>
              <a:gd name="connsiteX74" fmla="*/ 4413803 w 4417162"/>
              <a:gd name="connsiteY74" fmla="*/ 3497262 h 6858000"/>
              <a:gd name="connsiteX75" fmla="*/ 4405405 w 4417162"/>
              <a:gd name="connsiteY75" fmla="*/ 3557587 h 6858000"/>
              <a:gd name="connsiteX76" fmla="*/ 4393648 w 4417162"/>
              <a:gd name="connsiteY76" fmla="*/ 3609975 h 6858000"/>
              <a:gd name="connsiteX77" fmla="*/ 4378531 w 4417162"/>
              <a:gd name="connsiteY77" fmla="*/ 3656012 h 6858000"/>
              <a:gd name="connsiteX78" fmla="*/ 4361735 w 4417162"/>
              <a:gd name="connsiteY78" fmla="*/ 3697287 h 6858000"/>
              <a:gd name="connsiteX79" fmla="*/ 4341580 w 4417162"/>
              <a:gd name="connsiteY79" fmla="*/ 3736975 h 6858000"/>
              <a:gd name="connsiteX80" fmla="*/ 4301270 w 4417162"/>
              <a:gd name="connsiteY80" fmla="*/ 3811587 h 6858000"/>
              <a:gd name="connsiteX81" fmla="*/ 4282794 w 4417162"/>
              <a:gd name="connsiteY81" fmla="*/ 3848100 h 6858000"/>
              <a:gd name="connsiteX82" fmla="*/ 4264318 w 4417162"/>
              <a:gd name="connsiteY82" fmla="*/ 3890962 h 6858000"/>
              <a:gd name="connsiteX83" fmla="*/ 4249203 w 4417162"/>
              <a:gd name="connsiteY83" fmla="*/ 3935412 h 6858000"/>
              <a:gd name="connsiteX84" fmla="*/ 4239125 w 4417162"/>
              <a:gd name="connsiteY84" fmla="*/ 3987800 h 6858000"/>
              <a:gd name="connsiteX85" fmla="*/ 4229047 w 4417162"/>
              <a:gd name="connsiteY85" fmla="*/ 4048125 h 6858000"/>
              <a:gd name="connsiteX86" fmla="*/ 4227367 w 4417162"/>
              <a:gd name="connsiteY86" fmla="*/ 4116387 h 6858000"/>
              <a:gd name="connsiteX87" fmla="*/ 4229047 w 4417162"/>
              <a:gd name="connsiteY87" fmla="*/ 4186237 h 6858000"/>
              <a:gd name="connsiteX88" fmla="*/ 4239125 w 4417162"/>
              <a:gd name="connsiteY88" fmla="*/ 4244975 h 6858000"/>
              <a:gd name="connsiteX89" fmla="*/ 4249203 w 4417162"/>
              <a:gd name="connsiteY89" fmla="*/ 4297362 h 6858000"/>
              <a:gd name="connsiteX90" fmla="*/ 4264318 w 4417162"/>
              <a:gd name="connsiteY90" fmla="*/ 4343400 h 6858000"/>
              <a:gd name="connsiteX91" fmla="*/ 4282794 w 4417162"/>
              <a:gd name="connsiteY91" fmla="*/ 4386262 h 6858000"/>
              <a:gd name="connsiteX92" fmla="*/ 4301270 w 4417162"/>
              <a:gd name="connsiteY92" fmla="*/ 4424362 h 6858000"/>
              <a:gd name="connsiteX93" fmla="*/ 4341580 w 4417162"/>
              <a:gd name="connsiteY93" fmla="*/ 4498975 h 6858000"/>
              <a:gd name="connsiteX94" fmla="*/ 4361735 w 4417162"/>
              <a:gd name="connsiteY94" fmla="*/ 4537075 h 6858000"/>
              <a:gd name="connsiteX95" fmla="*/ 4378531 w 4417162"/>
              <a:gd name="connsiteY95" fmla="*/ 4579937 h 6858000"/>
              <a:gd name="connsiteX96" fmla="*/ 4393648 w 4417162"/>
              <a:gd name="connsiteY96" fmla="*/ 4625975 h 6858000"/>
              <a:gd name="connsiteX97" fmla="*/ 4405405 w 4417162"/>
              <a:gd name="connsiteY97" fmla="*/ 4678362 h 6858000"/>
              <a:gd name="connsiteX98" fmla="*/ 4413803 w 4417162"/>
              <a:gd name="connsiteY98" fmla="*/ 4738687 h 6858000"/>
              <a:gd name="connsiteX99" fmla="*/ 4417162 w 4417162"/>
              <a:gd name="connsiteY99" fmla="*/ 4806950 h 6858000"/>
              <a:gd name="connsiteX100" fmla="*/ 4413803 w 4417162"/>
              <a:gd name="connsiteY100" fmla="*/ 4875212 h 6858000"/>
              <a:gd name="connsiteX101" fmla="*/ 4405405 w 4417162"/>
              <a:gd name="connsiteY101" fmla="*/ 4935537 h 6858000"/>
              <a:gd name="connsiteX102" fmla="*/ 4393648 w 4417162"/>
              <a:gd name="connsiteY102" fmla="*/ 4987925 h 6858000"/>
              <a:gd name="connsiteX103" fmla="*/ 4378531 w 4417162"/>
              <a:gd name="connsiteY103" fmla="*/ 5033962 h 6858000"/>
              <a:gd name="connsiteX104" fmla="*/ 4361735 w 4417162"/>
              <a:gd name="connsiteY104" fmla="*/ 5075237 h 6858000"/>
              <a:gd name="connsiteX105" fmla="*/ 4341580 w 4417162"/>
              <a:gd name="connsiteY105" fmla="*/ 5114925 h 6858000"/>
              <a:gd name="connsiteX106" fmla="*/ 4321425 w 4417162"/>
              <a:gd name="connsiteY106" fmla="*/ 5149850 h 6858000"/>
              <a:gd name="connsiteX107" fmla="*/ 4301270 w 4417162"/>
              <a:gd name="connsiteY107" fmla="*/ 5186362 h 6858000"/>
              <a:gd name="connsiteX108" fmla="*/ 4282794 w 4417162"/>
              <a:gd name="connsiteY108" fmla="*/ 5226050 h 6858000"/>
              <a:gd name="connsiteX109" fmla="*/ 4264318 w 4417162"/>
              <a:gd name="connsiteY109" fmla="*/ 5268912 h 6858000"/>
              <a:gd name="connsiteX110" fmla="*/ 4249203 w 4417162"/>
              <a:gd name="connsiteY110" fmla="*/ 5313362 h 6858000"/>
              <a:gd name="connsiteX111" fmla="*/ 4239125 w 4417162"/>
              <a:gd name="connsiteY111" fmla="*/ 5365750 h 6858000"/>
              <a:gd name="connsiteX112" fmla="*/ 4229047 w 4417162"/>
              <a:gd name="connsiteY112" fmla="*/ 5426075 h 6858000"/>
              <a:gd name="connsiteX113" fmla="*/ 4227367 w 4417162"/>
              <a:gd name="connsiteY113" fmla="*/ 5494337 h 6858000"/>
              <a:gd name="connsiteX114" fmla="*/ 4229047 w 4417162"/>
              <a:gd name="connsiteY114" fmla="*/ 5562600 h 6858000"/>
              <a:gd name="connsiteX115" fmla="*/ 4239125 w 4417162"/>
              <a:gd name="connsiteY115" fmla="*/ 5622925 h 6858000"/>
              <a:gd name="connsiteX116" fmla="*/ 4249203 w 4417162"/>
              <a:gd name="connsiteY116" fmla="*/ 5675312 h 6858000"/>
              <a:gd name="connsiteX117" fmla="*/ 4264318 w 4417162"/>
              <a:gd name="connsiteY117" fmla="*/ 5721350 h 6858000"/>
              <a:gd name="connsiteX118" fmla="*/ 4282794 w 4417162"/>
              <a:gd name="connsiteY118" fmla="*/ 5762625 h 6858000"/>
              <a:gd name="connsiteX119" fmla="*/ 4301270 w 4417162"/>
              <a:gd name="connsiteY119" fmla="*/ 5802312 h 6858000"/>
              <a:gd name="connsiteX120" fmla="*/ 4321425 w 4417162"/>
              <a:gd name="connsiteY120" fmla="*/ 5840412 h 6858000"/>
              <a:gd name="connsiteX121" fmla="*/ 4341580 w 4417162"/>
              <a:gd name="connsiteY121" fmla="*/ 5876925 h 6858000"/>
              <a:gd name="connsiteX122" fmla="*/ 4361735 w 4417162"/>
              <a:gd name="connsiteY122" fmla="*/ 5915025 h 6858000"/>
              <a:gd name="connsiteX123" fmla="*/ 4378531 w 4417162"/>
              <a:gd name="connsiteY123" fmla="*/ 5956300 h 6858000"/>
              <a:gd name="connsiteX124" fmla="*/ 4393648 w 4417162"/>
              <a:gd name="connsiteY124" fmla="*/ 6003925 h 6858000"/>
              <a:gd name="connsiteX125" fmla="*/ 4405405 w 4417162"/>
              <a:gd name="connsiteY125" fmla="*/ 6056312 h 6858000"/>
              <a:gd name="connsiteX126" fmla="*/ 4413803 w 4417162"/>
              <a:gd name="connsiteY126" fmla="*/ 6113462 h 6858000"/>
              <a:gd name="connsiteX127" fmla="*/ 4417162 w 4417162"/>
              <a:gd name="connsiteY127" fmla="*/ 6183312 h 6858000"/>
              <a:gd name="connsiteX128" fmla="*/ 4413803 w 4417162"/>
              <a:gd name="connsiteY128" fmla="*/ 6251575 h 6858000"/>
              <a:gd name="connsiteX129" fmla="*/ 4405405 w 4417162"/>
              <a:gd name="connsiteY129" fmla="*/ 6311900 h 6858000"/>
              <a:gd name="connsiteX130" fmla="*/ 4393648 w 4417162"/>
              <a:gd name="connsiteY130" fmla="*/ 6361112 h 6858000"/>
              <a:gd name="connsiteX131" fmla="*/ 4378531 w 4417162"/>
              <a:gd name="connsiteY131" fmla="*/ 6407150 h 6858000"/>
              <a:gd name="connsiteX132" fmla="*/ 4361735 w 4417162"/>
              <a:gd name="connsiteY132" fmla="*/ 6448425 h 6858000"/>
              <a:gd name="connsiteX133" fmla="*/ 4343260 w 4417162"/>
              <a:gd name="connsiteY133" fmla="*/ 6488112 h 6858000"/>
              <a:gd name="connsiteX134" fmla="*/ 4324784 w 4417162"/>
              <a:gd name="connsiteY134" fmla="*/ 6523037 h 6858000"/>
              <a:gd name="connsiteX135" fmla="*/ 4304629 w 4417162"/>
              <a:gd name="connsiteY135" fmla="*/ 6561137 h 6858000"/>
              <a:gd name="connsiteX136" fmla="*/ 4284474 w 4417162"/>
              <a:gd name="connsiteY136" fmla="*/ 6597650 h 6858000"/>
              <a:gd name="connsiteX137" fmla="*/ 4267678 w 4417162"/>
              <a:gd name="connsiteY137" fmla="*/ 6640512 h 6858000"/>
              <a:gd name="connsiteX138" fmla="*/ 4250882 w 4417162"/>
              <a:gd name="connsiteY138" fmla="*/ 6683375 h 6858000"/>
              <a:gd name="connsiteX139" fmla="*/ 4240804 w 4417162"/>
              <a:gd name="connsiteY139" fmla="*/ 6735762 h 6858000"/>
              <a:gd name="connsiteX140" fmla="*/ 4232407 w 4417162"/>
              <a:gd name="connsiteY140" fmla="*/ 6791325 h 6858000"/>
              <a:gd name="connsiteX141" fmla="*/ 4227367 w 4417162"/>
              <a:gd name="connsiteY141" fmla="*/ 6858000 h 6858000"/>
              <a:gd name="connsiteX142" fmla="*/ 2310062 w 4417162"/>
              <a:gd name="connsiteY142" fmla="*/ 6858000 h 6858000"/>
              <a:gd name="connsiteX143" fmla="*/ 144378 w 4417162"/>
              <a:gd name="connsiteY143" fmla="*/ 6858000 h 6858000"/>
              <a:gd name="connsiteX144" fmla="*/ 0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0" y="0"/>
                </a:moveTo>
                <a:lnTo>
                  <a:pt x="144378" y="0"/>
                </a:lnTo>
                <a:lnTo>
                  <a:pt x="2310062" y="0"/>
                </a:lnTo>
                <a:lnTo>
                  <a:pt x="4227367" y="0"/>
                </a:lnTo>
                <a:lnTo>
                  <a:pt x="4232407" y="66675"/>
                </a:lnTo>
                <a:lnTo>
                  <a:pt x="4240804" y="122237"/>
                </a:lnTo>
                <a:lnTo>
                  <a:pt x="4250882" y="174625"/>
                </a:lnTo>
                <a:lnTo>
                  <a:pt x="4267678" y="217487"/>
                </a:lnTo>
                <a:lnTo>
                  <a:pt x="4284474" y="260350"/>
                </a:lnTo>
                <a:lnTo>
                  <a:pt x="4304629" y="296862"/>
                </a:lnTo>
                <a:lnTo>
                  <a:pt x="4324784" y="334962"/>
                </a:lnTo>
                <a:lnTo>
                  <a:pt x="4343260" y="369887"/>
                </a:lnTo>
                <a:lnTo>
                  <a:pt x="4361735" y="409575"/>
                </a:lnTo>
                <a:lnTo>
                  <a:pt x="4378531" y="450850"/>
                </a:lnTo>
                <a:lnTo>
                  <a:pt x="4393648" y="496887"/>
                </a:lnTo>
                <a:lnTo>
                  <a:pt x="4405405" y="546100"/>
                </a:lnTo>
                <a:lnTo>
                  <a:pt x="4413803" y="606425"/>
                </a:lnTo>
                <a:lnTo>
                  <a:pt x="4417162" y="673100"/>
                </a:lnTo>
                <a:lnTo>
                  <a:pt x="4413803" y="744537"/>
                </a:lnTo>
                <a:lnTo>
                  <a:pt x="4405405" y="801687"/>
                </a:lnTo>
                <a:lnTo>
                  <a:pt x="4393648" y="854075"/>
                </a:lnTo>
                <a:lnTo>
                  <a:pt x="4378531" y="901700"/>
                </a:lnTo>
                <a:lnTo>
                  <a:pt x="4361735" y="942975"/>
                </a:lnTo>
                <a:lnTo>
                  <a:pt x="4341580" y="981075"/>
                </a:lnTo>
                <a:lnTo>
                  <a:pt x="4321425" y="1017587"/>
                </a:lnTo>
                <a:lnTo>
                  <a:pt x="4301270" y="1055687"/>
                </a:lnTo>
                <a:lnTo>
                  <a:pt x="4282794" y="1095375"/>
                </a:lnTo>
                <a:lnTo>
                  <a:pt x="4264318" y="1136650"/>
                </a:lnTo>
                <a:lnTo>
                  <a:pt x="4249203" y="1182687"/>
                </a:lnTo>
                <a:lnTo>
                  <a:pt x="4239125" y="1235075"/>
                </a:lnTo>
                <a:lnTo>
                  <a:pt x="4229047" y="1295400"/>
                </a:lnTo>
                <a:lnTo>
                  <a:pt x="4227367" y="1363662"/>
                </a:lnTo>
                <a:lnTo>
                  <a:pt x="4229047" y="1431925"/>
                </a:lnTo>
                <a:lnTo>
                  <a:pt x="4239125" y="1492250"/>
                </a:lnTo>
                <a:lnTo>
                  <a:pt x="4249203" y="1544637"/>
                </a:lnTo>
                <a:lnTo>
                  <a:pt x="4264318" y="1589087"/>
                </a:lnTo>
                <a:lnTo>
                  <a:pt x="4282794" y="1631950"/>
                </a:lnTo>
                <a:lnTo>
                  <a:pt x="4301270" y="1671637"/>
                </a:lnTo>
                <a:lnTo>
                  <a:pt x="4321425" y="1708150"/>
                </a:lnTo>
                <a:lnTo>
                  <a:pt x="4341580" y="1743075"/>
                </a:lnTo>
                <a:lnTo>
                  <a:pt x="4361735" y="1782762"/>
                </a:lnTo>
                <a:lnTo>
                  <a:pt x="4378531" y="1824037"/>
                </a:lnTo>
                <a:lnTo>
                  <a:pt x="4393648" y="1870075"/>
                </a:lnTo>
                <a:lnTo>
                  <a:pt x="4405405" y="1922462"/>
                </a:lnTo>
                <a:lnTo>
                  <a:pt x="4413803" y="1982787"/>
                </a:lnTo>
                <a:lnTo>
                  <a:pt x="4417162" y="2051050"/>
                </a:lnTo>
                <a:lnTo>
                  <a:pt x="4413803" y="2119312"/>
                </a:lnTo>
                <a:lnTo>
                  <a:pt x="4405405" y="2179637"/>
                </a:lnTo>
                <a:lnTo>
                  <a:pt x="4393648" y="2232025"/>
                </a:lnTo>
                <a:lnTo>
                  <a:pt x="4378531" y="2278062"/>
                </a:lnTo>
                <a:lnTo>
                  <a:pt x="4361735" y="2319337"/>
                </a:lnTo>
                <a:lnTo>
                  <a:pt x="4341580" y="2359025"/>
                </a:lnTo>
                <a:lnTo>
                  <a:pt x="4321425" y="2395537"/>
                </a:lnTo>
                <a:lnTo>
                  <a:pt x="4301270" y="2433637"/>
                </a:lnTo>
                <a:lnTo>
                  <a:pt x="4282794" y="2471737"/>
                </a:lnTo>
                <a:lnTo>
                  <a:pt x="4264318" y="2513012"/>
                </a:lnTo>
                <a:lnTo>
                  <a:pt x="4249203" y="2560637"/>
                </a:lnTo>
                <a:lnTo>
                  <a:pt x="4239125" y="2613025"/>
                </a:lnTo>
                <a:lnTo>
                  <a:pt x="4229047" y="2671762"/>
                </a:lnTo>
                <a:lnTo>
                  <a:pt x="4227367" y="2741612"/>
                </a:lnTo>
                <a:lnTo>
                  <a:pt x="4229047" y="2809875"/>
                </a:lnTo>
                <a:lnTo>
                  <a:pt x="4239125" y="2868612"/>
                </a:lnTo>
                <a:lnTo>
                  <a:pt x="4249203" y="2922587"/>
                </a:lnTo>
                <a:lnTo>
                  <a:pt x="4264318" y="2967037"/>
                </a:lnTo>
                <a:lnTo>
                  <a:pt x="4282794" y="3009900"/>
                </a:lnTo>
                <a:lnTo>
                  <a:pt x="4301270" y="3046412"/>
                </a:lnTo>
                <a:lnTo>
                  <a:pt x="4321425" y="3084512"/>
                </a:lnTo>
                <a:lnTo>
                  <a:pt x="4341580" y="3121025"/>
                </a:lnTo>
                <a:lnTo>
                  <a:pt x="4361735" y="3160712"/>
                </a:lnTo>
                <a:lnTo>
                  <a:pt x="4378531" y="3201987"/>
                </a:lnTo>
                <a:lnTo>
                  <a:pt x="4393648" y="3248025"/>
                </a:lnTo>
                <a:lnTo>
                  <a:pt x="4405405" y="3300412"/>
                </a:lnTo>
                <a:lnTo>
                  <a:pt x="4413803" y="3360737"/>
                </a:lnTo>
                <a:lnTo>
                  <a:pt x="4417162" y="3427412"/>
                </a:lnTo>
                <a:lnTo>
                  <a:pt x="4413803" y="3497262"/>
                </a:lnTo>
                <a:lnTo>
                  <a:pt x="4405405" y="3557587"/>
                </a:lnTo>
                <a:lnTo>
                  <a:pt x="4393648" y="3609975"/>
                </a:lnTo>
                <a:lnTo>
                  <a:pt x="4378531" y="3656012"/>
                </a:lnTo>
                <a:lnTo>
                  <a:pt x="4361735" y="3697287"/>
                </a:lnTo>
                <a:lnTo>
                  <a:pt x="4341580" y="3736975"/>
                </a:lnTo>
                <a:lnTo>
                  <a:pt x="4301270" y="3811587"/>
                </a:lnTo>
                <a:lnTo>
                  <a:pt x="4282794" y="3848100"/>
                </a:lnTo>
                <a:lnTo>
                  <a:pt x="4264318" y="3890962"/>
                </a:lnTo>
                <a:lnTo>
                  <a:pt x="4249203" y="3935412"/>
                </a:lnTo>
                <a:lnTo>
                  <a:pt x="4239125" y="3987800"/>
                </a:lnTo>
                <a:lnTo>
                  <a:pt x="4229047" y="4048125"/>
                </a:lnTo>
                <a:lnTo>
                  <a:pt x="4227367" y="4116387"/>
                </a:lnTo>
                <a:lnTo>
                  <a:pt x="4229047" y="4186237"/>
                </a:lnTo>
                <a:lnTo>
                  <a:pt x="4239125" y="4244975"/>
                </a:lnTo>
                <a:lnTo>
                  <a:pt x="4249203" y="4297362"/>
                </a:lnTo>
                <a:lnTo>
                  <a:pt x="4264318" y="4343400"/>
                </a:lnTo>
                <a:lnTo>
                  <a:pt x="4282794" y="4386262"/>
                </a:lnTo>
                <a:lnTo>
                  <a:pt x="4301270" y="4424362"/>
                </a:lnTo>
                <a:lnTo>
                  <a:pt x="4341580" y="4498975"/>
                </a:lnTo>
                <a:lnTo>
                  <a:pt x="4361735" y="4537075"/>
                </a:lnTo>
                <a:lnTo>
                  <a:pt x="4378531" y="4579937"/>
                </a:lnTo>
                <a:lnTo>
                  <a:pt x="4393648" y="4625975"/>
                </a:lnTo>
                <a:lnTo>
                  <a:pt x="4405405" y="4678362"/>
                </a:lnTo>
                <a:lnTo>
                  <a:pt x="4413803" y="4738687"/>
                </a:lnTo>
                <a:lnTo>
                  <a:pt x="4417162" y="4806950"/>
                </a:lnTo>
                <a:lnTo>
                  <a:pt x="4413803" y="4875212"/>
                </a:lnTo>
                <a:lnTo>
                  <a:pt x="4405405" y="4935537"/>
                </a:lnTo>
                <a:lnTo>
                  <a:pt x="4393648" y="4987925"/>
                </a:lnTo>
                <a:lnTo>
                  <a:pt x="4378531" y="5033962"/>
                </a:lnTo>
                <a:lnTo>
                  <a:pt x="4361735" y="5075237"/>
                </a:lnTo>
                <a:lnTo>
                  <a:pt x="4341580" y="5114925"/>
                </a:lnTo>
                <a:lnTo>
                  <a:pt x="4321425" y="5149850"/>
                </a:lnTo>
                <a:lnTo>
                  <a:pt x="4301270" y="5186362"/>
                </a:lnTo>
                <a:lnTo>
                  <a:pt x="4282794" y="5226050"/>
                </a:lnTo>
                <a:lnTo>
                  <a:pt x="4264318" y="5268912"/>
                </a:lnTo>
                <a:lnTo>
                  <a:pt x="4249203" y="5313362"/>
                </a:lnTo>
                <a:lnTo>
                  <a:pt x="4239125" y="5365750"/>
                </a:lnTo>
                <a:lnTo>
                  <a:pt x="4229047" y="5426075"/>
                </a:lnTo>
                <a:lnTo>
                  <a:pt x="4227367" y="5494337"/>
                </a:lnTo>
                <a:lnTo>
                  <a:pt x="4229047" y="5562600"/>
                </a:lnTo>
                <a:lnTo>
                  <a:pt x="4239125" y="5622925"/>
                </a:lnTo>
                <a:lnTo>
                  <a:pt x="4249203" y="5675312"/>
                </a:lnTo>
                <a:lnTo>
                  <a:pt x="4264318" y="5721350"/>
                </a:lnTo>
                <a:lnTo>
                  <a:pt x="4282794" y="5762625"/>
                </a:lnTo>
                <a:lnTo>
                  <a:pt x="4301270" y="5802312"/>
                </a:lnTo>
                <a:lnTo>
                  <a:pt x="4321425" y="5840412"/>
                </a:lnTo>
                <a:lnTo>
                  <a:pt x="4341580" y="5876925"/>
                </a:lnTo>
                <a:lnTo>
                  <a:pt x="4361735" y="5915025"/>
                </a:lnTo>
                <a:lnTo>
                  <a:pt x="4378531" y="5956300"/>
                </a:lnTo>
                <a:lnTo>
                  <a:pt x="4393648" y="6003925"/>
                </a:lnTo>
                <a:lnTo>
                  <a:pt x="4405405" y="6056312"/>
                </a:lnTo>
                <a:lnTo>
                  <a:pt x="4413803" y="6113462"/>
                </a:lnTo>
                <a:lnTo>
                  <a:pt x="4417162" y="6183312"/>
                </a:lnTo>
                <a:lnTo>
                  <a:pt x="4413803" y="6251575"/>
                </a:lnTo>
                <a:lnTo>
                  <a:pt x="4405405" y="6311900"/>
                </a:lnTo>
                <a:lnTo>
                  <a:pt x="4393648" y="6361112"/>
                </a:lnTo>
                <a:lnTo>
                  <a:pt x="4378531" y="6407150"/>
                </a:lnTo>
                <a:lnTo>
                  <a:pt x="4361735" y="6448425"/>
                </a:lnTo>
                <a:lnTo>
                  <a:pt x="4343260" y="6488112"/>
                </a:lnTo>
                <a:lnTo>
                  <a:pt x="4324784" y="6523037"/>
                </a:lnTo>
                <a:lnTo>
                  <a:pt x="4304629" y="6561137"/>
                </a:lnTo>
                <a:lnTo>
                  <a:pt x="4284474" y="6597650"/>
                </a:lnTo>
                <a:lnTo>
                  <a:pt x="4267678" y="6640512"/>
                </a:lnTo>
                <a:lnTo>
                  <a:pt x="4250882" y="6683375"/>
                </a:lnTo>
                <a:lnTo>
                  <a:pt x="4240804" y="6735762"/>
                </a:lnTo>
                <a:lnTo>
                  <a:pt x="4232407" y="6791325"/>
                </a:lnTo>
                <a:lnTo>
                  <a:pt x="4227367" y="6858000"/>
                </a:lnTo>
                <a:lnTo>
                  <a:pt x="2310062" y="6858000"/>
                </a:lnTo>
                <a:lnTo>
                  <a:pt x="14437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A7A4B465-FBCC-4CD4-89A1-82992A7B4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272784" cy="6858000"/>
          </a:xfrm>
          <a:custGeom>
            <a:avLst/>
            <a:gdLst>
              <a:gd name="connsiteX0" fmla="*/ 0 w 4272784"/>
              <a:gd name="connsiteY0" fmla="*/ 0 h 6858000"/>
              <a:gd name="connsiteX1" fmla="*/ 4082989 w 4272784"/>
              <a:gd name="connsiteY1" fmla="*/ 0 h 6858000"/>
              <a:gd name="connsiteX2" fmla="*/ 4088029 w 4272784"/>
              <a:gd name="connsiteY2" fmla="*/ 66675 h 6858000"/>
              <a:gd name="connsiteX3" fmla="*/ 4096426 w 4272784"/>
              <a:gd name="connsiteY3" fmla="*/ 122237 h 6858000"/>
              <a:gd name="connsiteX4" fmla="*/ 4106504 w 4272784"/>
              <a:gd name="connsiteY4" fmla="*/ 174625 h 6858000"/>
              <a:gd name="connsiteX5" fmla="*/ 4123300 w 4272784"/>
              <a:gd name="connsiteY5" fmla="*/ 217487 h 6858000"/>
              <a:gd name="connsiteX6" fmla="*/ 4140096 w 4272784"/>
              <a:gd name="connsiteY6" fmla="*/ 260350 h 6858000"/>
              <a:gd name="connsiteX7" fmla="*/ 4160251 w 4272784"/>
              <a:gd name="connsiteY7" fmla="*/ 296862 h 6858000"/>
              <a:gd name="connsiteX8" fmla="*/ 4180406 w 4272784"/>
              <a:gd name="connsiteY8" fmla="*/ 334962 h 6858000"/>
              <a:gd name="connsiteX9" fmla="*/ 4198882 w 4272784"/>
              <a:gd name="connsiteY9" fmla="*/ 369887 h 6858000"/>
              <a:gd name="connsiteX10" fmla="*/ 4217357 w 4272784"/>
              <a:gd name="connsiteY10" fmla="*/ 409575 h 6858000"/>
              <a:gd name="connsiteX11" fmla="*/ 4234153 w 4272784"/>
              <a:gd name="connsiteY11" fmla="*/ 450850 h 6858000"/>
              <a:gd name="connsiteX12" fmla="*/ 4249270 w 4272784"/>
              <a:gd name="connsiteY12" fmla="*/ 496887 h 6858000"/>
              <a:gd name="connsiteX13" fmla="*/ 4261027 w 4272784"/>
              <a:gd name="connsiteY13" fmla="*/ 546100 h 6858000"/>
              <a:gd name="connsiteX14" fmla="*/ 4269425 w 4272784"/>
              <a:gd name="connsiteY14" fmla="*/ 606425 h 6858000"/>
              <a:gd name="connsiteX15" fmla="*/ 4272784 w 4272784"/>
              <a:gd name="connsiteY15" fmla="*/ 673100 h 6858000"/>
              <a:gd name="connsiteX16" fmla="*/ 4269425 w 4272784"/>
              <a:gd name="connsiteY16" fmla="*/ 744537 h 6858000"/>
              <a:gd name="connsiteX17" fmla="*/ 4261027 w 4272784"/>
              <a:gd name="connsiteY17" fmla="*/ 801687 h 6858000"/>
              <a:gd name="connsiteX18" fmla="*/ 4249270 w 4272784"/>
              <a:gd name="connsiteY18" fmla="*/ 854075 h 6858000"/>
              <a:gd name="connsiteX19" fmla="*/ 4234153 w 4272784"/>
              <a:gd name="connsiteY19" fmla="*/ 901700 h 6858000"/>
              <a:gd name="connsiteX20" fmla="*/ 4217357 w 4272784"/>
              <a:gd name="connsiteY20" fmla="*/ 942975 h 6858000"/>
              <a:gd name="connsiteX21" fmla="*/ 4197202 w 4272784"/>
              <a:gd name="connsiteY21" fmla="*/ 981075 h 6858000"/>
              <a:gd name="connsiteX22" fmla="*/ 4177047 w 4272784"/>
              <a:gd name="connsiteY22" fmla="*/ 1017587 h 6858000"/>
              <a:gd name="connsiteX23" fmla="*/ 4156892 w 4272784"/>
              <a:gd name="connsiteY23" fmla="*/ 1055687 h 6858000"/>
              <a:gd name="connsiteX24" fmla="*/ 4138416 w 4272784"/>
              <a:gd name="connsiteY24" fmla="*/ 1095375 h 6858000"/>
              <a:gd name="connsiteX25" fmla="*/ 4119940 w 4272784"/>
              <a:gd name="connsiteY25" fmla="*/ 1136650 h 6858000"/>
              <a:gd name="connsiteX26" fmla="*/ 4104825 w 4272784"/>
              <a:gd name="connsiteY26" fmla="*/ 1182687 h 6858000"/>
              <a:gd name="connsiteX27" fmla="*/ 4094747 w 4272784"/>
              <a:gd name="connsiteY27" fmla="*/ 1235075 h 6858000"/>
              <a:gd name="connsiteX28" fmla="*/ 4084669 w 4272784"/>
              <a:gd name="connsiteY28" fmla="*/ 1295400 h 6858000"/>
              <a:gd name="connsiteX29" fmla="*/ 4082989 w 4272784"/>
              <a:gd name="connsiteY29" fmla="*/ 1363662 h 6858000"/>
              <a:gd name="connsiteX30" fmla="*/ 4084669 w 4272784"/>
              <a:gd name="connsiteY30" fmla="*/ 1431925 h 6858000"/>
              <a:gd name="connsiteX31" fmla="*/ 4094747 w 4272784"/>
              <a:gd name="connsiteY31" fmla="*/ 1492250 h 6858000"/>
              <a:gd name="connsiteX32" fmla="*/ 4104825 w 4272784"/>
              <a:gd name="connsiteY32" fmla="*/ 1544637 h 6858000"/>
              <a:gd name="connsiteX33" fmla="*/ 4119940 w 4272784"/>
              <a:gd name="connsiteY33" fmla="*/ 1589087 h 6858000"/>
              <a:gd name="connsiteX34" fmla="*/ 4138416 w 4272784"/>
              <a:gd name="connsiteY34" fmla="*/ 1631950 h 6858000"/>
              <a:gd name="connsiteX35" fmla="*/ 4156892 w 4272784"/>
              <a:gd name="connsiteY35" fmla="*/ 1671637 h 6858000"/>
              <a:gd name="connsiteX36" fmla="*/ 4177047 w 4272784"/>
              <a:gd name="connsiteY36" fmla="*/ 1708150 h 6858000"/>
              <a:gd name="connsiteX37" fmla="*/ 4197202 w 4272784"/>
              <a:gd name="connsiteY37" fmla="*/ 1743075 h 6858000"/>
              <a:gd name="connsiteX38" fmla="*/ 4217357 w 4272784"/>
              <a:gd name="connsiteY38" fmla="*/ 1782762 h 6858000"/>
              <a:gd name="connsiteX39" fmla="*/ 4234153 w 4272784"/>
              <a:gd name="connsiteY39" fmla="*/ 1824037 h 6858000"/>
              <a:gd name="connsiteX40" fmla="*/ 4249270 w 4272784"/>
              <a:gd name="connsiteY40" fmla="*/ 1870075 h 6858000"/>
              <a:gd name="connsiteX41" fmla="*/ 4261027 w 4272784"/>
              <a:gd name="connsiteY41" fmla="*/ 1922462 h 6858000"/>
              <a:gd name="connsiteX42" fmla="*/ 4269425 w 4272784"/>
              <a:gd name="connsiteY42" fmla="*/ 1982787 h 6858000"/>
              <a:gd name="connsiteX43" fmla="*/ 4272784 w 4272784"/>
              <a:gd name="connsiteY43" fmla="*/ 2051050 h 6858000"/>
              <a:gd name="connsiteX44" fmla="*/ 4269425 w 4272784"/>
              <a:gd name="connsiteY44" fmla="*/ 2119312 h 6858000"/>
              <a:gd name="connsiteX45" fmla="*/ 4261027 w 4272784"/>
              <a:gd name="connsiteY45" fmla="*/ 2179637 h 6858000"/>
              <a:gd name="connsiteX46" fmla="*/ 4249270 w 4272784"/>
              <a:gd name="connsiteY46" fmla="*/ 2232025 h 6858000"/>
              <a:gd name="connsiteX47" fmla="*/ 4234153 w 4272784"/>
              <a:gd name="connsiteY47" fmla="*/ 2278062 h 6858000"/>
              <a:gd name="connsiteX48" fmla="*/ 4217357 w 4272784"/>
              <a:gd name="connsiteY48" fmla="*/ 2319337 h 6858000"/>
              <a:gd name="connsiteX49" fmla="*/ 4197202 w 4272784"/>
              <a:gd name="connsiteY49" fmla="*/ 2359025 h 6858000"/>
              <a:gd name="connsiteX50" fmla="*/ 4177047 w 4272784"/>
              <a:gd name="connsiteY50" fmla="*/ 2395537 h 6858000"/>
              <a:gd name="connsiteX51" fmla="*/ 4156892 w 4272784"/>
              <a:gd name="connsiteY51" fmla="*/ 2433637 h 6858000"/>
              <a:gd name="connsiteX52" fmla="*/ 4138416 w 4272784"/>
              <a:gd name="connsiteY52" fmla="*/ 2471737 h 6858000"/>
              <a:gd name="connsiteX53" fmla="*/ 4119940 w 4272784"/>
              <a:gd name="connsiteY53" fmla="*/ 2513012 h 6858000"/>
              <a:gd name="connsiteX54" fmla="*/ 4104825 w 4272784"/>
              <a:gd name="connsiteY54" fmla="*/ 2560637 h 6858000"/>
              <a:gd name="connsiteX55" fmla="*/ 4094747 w 4272784"/>
              <a:gd name="connsiteY55" fmla="*/ 2613025 h 6858000"/>
              <a:gd name="connsiteX56" fmla="*/ 4084669 w 4272784"/>
              <a:gd name="connsiteY56" fmla="*/ 2671762 h 6858000"/>
              <a:gd name="connsiteX57" fmla="*/ 4082989 w 4272784"/>
              <a:gd name="connsiteY57" fmla="*/ 2741612 h 6858000"/>
              <a:gd name="connsiteX58" fmla="*/ 4084669 w 4272784"/>
              <a:gd name="connsiteY58" fmla="*/ 2809875 h 6858000"/>
              <a:gd name="connsiteX59" fmla="*/ 4094747 w 4272784"/>
              <a:gd name="connsiteY59" fmla="*/ 2868612 h 6858000"/>
              <a:gd name="connsiteX60" fmla="*/ 4104825 w 4272784"/>
              <a:gd name="connsiteY60" fmla="*/ 2922587 h 6858000"/>
              <a:gd name="connsiteX61" fmla="*/ 4119940 w 4272784"/>
              <a:gd name="connsiteY61" fmla="*/ 2967037 h 6858000"/>
              <a:gd name="connsiteX62" fmla="*/ 4138416 w 4272784"/>
              <a:gd name="connsiteY62" fmla="*/ 3009900 h 6858000"/>
              <a:gd name="connsiteX63" fmla="*/ 4156892 w 4272784"/>
              <a:gd name="connsiteY63" fmla="*/ 3046412 h 6858000"/>
              <a:gd name="connsiteX64" fmla="*/ 4177047 w 4272784"/>
              <a:gd name="connsiteY64" fmla="*/ 3084512 h 6858000"/>
              <a:gd name="connsiteX65" fmla="*/ 4197202 w 4272784"/>
              <a:gd name="connsiteY65" fmla="*/ 3121025 h 6858000"/>
              <a:gd name="connsiteX66" fmla="*/ 4217357 w 4272784"/>
              <a:gd name="connsiteY66" fmla="*/ 3160712 h 6858000"/>
              <a:gd name="connsiteX67" fmla="*/ 4234153 w 4272784"/>
              <a:gd name="connsiteY67" fmla="*/ 3201987 h 6858000"/>
              <a:gd name="connsiteX68" fmla="*/ 4249270 w 4272784"/>
              <a:gd name="connsiteY68" fmla="*/ 3248025 h 6858000"/>
              <a:gd name="connsiteX69" fmla="*/ 4261027 w 4272784"/>
              <a:gd name="connsiteY69" fmla="*/ 3300412 h 6858000"/>
              <a:gd name="connsiteX70" fmla="*/ 4269425 w 4272784"/>
              <a:gd name="connsiteY70" fmla="*/ 3360737 h 6858000"/>
              <a:gd name="connsiteX71" fmla="*/ 4272784 w 4272784"/>
              <a:gd name="connsiteY71" fmla="*/ 3427412 h 6858000"/>
              <a:gd name="connsiteX72" fmla="*/ 4269425 w 4272784"/>
              <a:gd name="connsiteY72" fmla="*/ 3497262 h 6858000"/>
              <a:gd name="connsiteX73" fmla="*/ 4261027 w 4272784"/>
              <a:gd name="connsiteY73" fmla="*/ 3557587 h 6858000"/>
              <a:gd name="connsiteX74" fmla="*/ 4249270 w 4272784"/>
              <a:gd name="connsiteY74" fmla="*/ 3609975 h 6858000"/>
              <a:gd name="connsiteX75" fmla="*/ 4234153 w 4272784"/>
              <a:gd name="connsiteY75" fmla="*/ 3656012 h 6858000"/>
              <a:gd name="connsiteX76" fmla="*/ 4217357 w 4272784"/>
              <a:gd name="connsiteY76" fmla="*/ 3697287 h 6858000"/>
              <a:gd name="connsiteX77" fmla="*/ 4197202 w 4272784"/>
              <a:gd name="connsiteY77" fmla="*/ 3736975 h 6858000"/>
              <a:gd name="connsiteX78" fmla="*/ 4156892 w 4272784"/>
              <a:gd name="connsiteY78" fmla="*/ 3811587 h 6858000"/>
              <a:gd name="connsiteX79" fmla="*/ 4138416 w 4272784"/>
              <a:gd name="connsiteY79" fmla="*/ 3848100 h 6858000"/>
              <a:gd name="connsiteX80" fmla="*/ 4119940 w 4272784"/>
              <a:gd name="connsiteY80" fmla="*/ 3890962 h 6858000"/>
              <a:gd name="connsiteX81" fmla="*/ 4104825 w 4272784"/>
              <a:gd name="connsiteY81" fmla="*/ 3935412 h 6858000"/>
              <a:gd name="connsiteX82" fmla="*/ 4094747 w 4272784"/>
              <a:gd name="connsiteY82" fmla="*/ 3987800 h 6858000"/>
              <a:gd name="connsiteX83" fmla="*/ 4084669 w 4272784"/>
              <a:gd name="connsiteY83" fmla="*/ 4048125 h 6858000"/>
              <a:gd name="connsiteX84" fmla="*/ 4082989 w 4272784"/>
              <a:gd name="connsiteY84" fmla="*/ 4116387 h 6858000"/>
              <a:gd name="connsiteX85" fmla="*/ 4084669 w 4272784"/>
              <a:gd name="connsiteY85" fmla="*/ 4186237 h 6858000"/>
              <a:gd name="connsiteX86" fmla="*/ 4094747 w 4272784"/>
              <a:gd name="connsiteY86" fmla="*/ 4244975 h 6858000"/>
              <a:gd name="connsiteX87" fmla="*/ 4104825 w 4272784"/>
              <a:gd name="connsiteY87" fmla="*/ 4297362 h 6858000"/>
              <a:gd name="connsiteX88" fmla="*/ 4119940 w 4272784"/>
              <a:gd name="connsiteY88" fmla="*/ 4343400 h 6858000"/>
              <a:gd name="connsiteX89" fmla="*/ 4138416 w 4272784"/>
              <a:gd name="connsiteY89" fmla="*/ 4386262 h 6858000"/>
              <a:gd name="connsiteX90" fmla="*/ 4156892 w 4272784"/>
              <a:gd name="connsiteY90" fmla="*/ 4424362 h 6858000"/>
              <a:gd name="connsiteX91" fmla="*/ 4197202 w 4272784"/>
              <a:gd name="connsiteY91" fmla="*/ 4498975 h 6858000"/>
              <a:gd name="connsiteX92" fmla="*/ 4217357 w 4272784"/>
              <a:gd name="connsiteY92" fmla="*/ 4537075 h 6858000"/>
              <a:gd name="connsiteX93" fmla="*/ 4234153 w 4272784"/>
              <a:gd name="connsiteY93" fmla="*/ 4579937 h 6858000"/>
              <a:gd name="connsiteX94" fmla="*/ 4249270 w 4272784"/>
              <a:gd name="connsiteY94" fmla="*/ 4625975 h 6858000"/>
              <a:gd name="connsiteX95" fmla="*/ 4261027 w 4272784"/>
              <a:gd name="connsiteY95" fmla="*/ 4678362 h 6858000"/>
              <a:gd name="connsiteX96" fmla="*/ 4269425 w 4272784"/>
              <a:gd name="connsiteY96" fmla="*/ 4738687 h 6858000"/>
              <a:gd name="connsiteX97" fmla="*/ 4272784 w 4272784"/>
              <a:gd name="connsiteY97" fmla="*/ 4806950 h 6858000"/>
              <a:gd name="connsiteX98" fmla="*/ 4269425 w 4272784"/>
              <a:gd name="connsiteY98" fmla="*/ 4875212 h 6858000"/>
              <a:gd name="connsiteX99" fmla="*/ 4261027 w 4272784"/>
              <a:gd name="connsiteY99" fmla="*/ 4935537 h 6858000"/>
              <a:gd name="connsiteX100" fmla="*/ 4249270 w 4272784"/>
              <a:gd name="connsiteY100" fmla="*/ 4987925 h 6858000"/>
              <a:gd name="connsiteX101" fmla="*/ 4234153 w 4272784"/>
              <a:gd name="connsiteY101" fmla="*/ 5033962 h 6858000"/>
              <a:gd name="connsiteX102" fmla="*/ 4217357 w 4272784"/>
              <a:gd name="connsiteY102" fmla="*/ 5075237 h 6858000"/>
              <a:gd name="connsiteX103" fmla="*/ 4197202 w 4272784"/>
              <a:gd name="connsiteY103" fmla="*/ 5114925 h 6858000"/>
              <a:gd name="connsiteX104" fmla="*/ 4177047 w 4272784"/>
              <a:gd name="connsiteY104" fmla="*/ 5149850 h 6858000"/>
              <a:gd name="connsiteX105" fmla="*/ 4156892 w 4272784"/>
              <a:gd name="connsiteY105" fmla="*/ 5186362 h 6858000"/>
              <a:gd name="connsiteX106" fmla="*/ 4138416 w 4272784"/>
              <a:gd name="connsiteY106" fmla="*/ 5226050 h 6858000"/>
              <a:gd name="connsiteX107" fmla="*/ 4119940 w 4272784"/>
              <a:gd name="connsiteY107" fmla="*/ 5268912 h 6858000"/>
              <a:gd name="connsiteX108" fmla="*/ 4104825 w 4272784"/>
              <a:gd name="connsiteY108" fmla="*/ 5313362 h 6858000"/>
              <a:gd name="connsiteX109" fmla="*/ 4094747 w 4272784"/>
              <a:gd name="connsiteY109" fmla="*/ 5365750 h 6858000"/>
              <a:gd name="connsiteX110" fmla="*/ 4084669 w 4272784"/>
              <a:gd name="connsiteY110" fmla="*/ 5426075 h 6858000"/>
              <a:gd name="connsiteX111" fmla="*/ 4082989 w 4272784"/>
              <a:gd name="connsiteY111" fmla="*/ 5494337 h 6858000"/>
              <a:gd name="connsiteX112" fmla="*/ 4084669 w 4272784"/>
              <a:gd name="connsiteY112" fmla="*/ 5562600 h 6858000"/>
              <a:gd name="connsiteX113" fmla="*/ 4094747 w 4272784"/>
              <a:gd name="connsiteY113" fmla="*/ 5622925 h 6858000"/>
              <a:gd name="connsiteX114" fmla="*/ 4104825 w 4272784"/>
              <a:gd name="connsiteY114" fmla="*/ 5675312 h 6858000"/>
              <a:gd name="connsiteX115" fmla="*/ 4119940 w 4272784"/>
              <a:gd name="connsiteY115" fmla="*/ 5721350 h 6858000"/>
              <a:gd name="connsiteX116" fmla="*/ 4138416 w 4272784"/>
              <a:gd name="connsiteY116" fmla="*/ 5762625 h 6858000"/>
              <a:gd name="connsiteX117" fmla="*/ 4156892 w 4272784"/>
              <a:gd name="connsiteY117" fmla="*/ 5802312 h 6858000"/>
              <a:gd name="connsiteX118" fmla="*/ 4177047 w 4272784"/>
              <a:gd name="connsiteY118" fmla="*/ 5840412 h 6858000"/>
              <a:gd name="connsiteX119" fmla="*/ 4197202 w 4272784"/>
              <a:gd name="connsiteY119" fmla="*/ 5876925 h 6858000"/>
              <a:gd name="connsiteX120" fmla="*/ 4217357 w 4272784"/>
              <a:gd name="connsiteY120" fmla="*/ 5915025 h 6858000"/>
              <a:gd name="connsiteX121" fmla="*/ 4234153 w 4272784"/>
              <a:gd name="connsiteY121" fmla="*/ 5956300 h 6858000"/>
              <a:gd name="connsiteX122" fmla="*/ 4249270 w 4272784"/>
              <a:gd name="connsiteY122" fmla="*/ 6003925 h 6858000"/>
              <a:gd name="connsiteX123" fmla="*/ 4261027 w 4272784"/>
              <a:gd name="connsiteY123" fmla="*/ 6056312 h 6858000"/>
              <a:gd name="connsiteX124" fmla="*/ 4269425 w 4272784"/>
              <a:gd name="connsiteY124" fmla="*/ 6113462 h 6858000"/>
              <a:gd name="connsiteX125" fmla="*/ 4272784 w 4272784"/>
              <a:gd name="connsiteY125" fmla="*/ 6183312 h 6858000"/>
              <a:gd name="connsiteX126" fmla="*/ 4269425 w 4272784"/>
              <a:gd name="connsiteY126" fmla="*/ 6251575 h 6858000"/>
              <a:gd name="connsiteX127" fmla="*/ 4261027 w 4272784"/>
              <a:gd name="connsiteY127" fmla="*/ 6311900 h 6858000"/>
              <a:gd name="connsiteX128" fmla="*/ 4249270 w 4272784"/>
              <a:gd name="connsiteY128" fmla="*/ 6361112 h 6858000"/>
              <a:gd name="connsiteX129" fmla="*/ 4234153 w 4272784"/>
              <a:gd name="connsiteY129" fmla="*/ 6407150 h 6858000"/>
              <a:gd name="connsiteX130" fmla="*/ 4217357 w 4272784"/>
              <a:gd name="connsiteY130" fmla="*/ 6448425 h 6858000"/>
              <a:gd name="connsiteX131" fmla="*/ 4198882 w 4272784"/>
              <a:gd name="connsiteY131" fmla="*/ 6488112 h 6858000"/>
              <a:gd name="connsiteX132" fmla="*/ 4180406 w 4272784"/>
              <a:gd name="connsiteY132" fmla="*/ 6523037 h 6858000"/>
              <a:gd name="connsiteX133" fmla="*/ 4160251 w 4272784"/>
              <a:gd name="connsiteY133" fmla="*/ 6561137 h 6858000"/>
              <a:gd name="connsiteX134" fmla="*/ 4140096 w 4272784"/>
              <a:gd name="connsiteY134" fmla="*/ 6597650 h 6858000"/>
              <a:gd name="connsiteX135" fmla="*/ 4123300 w 4272784"/>
              <a:gd name="connsiteY135" fmla="*/ 6640512 h 6858000"/>
              <a:gd name="connsiteX136" fmla="*/ 4106504 w 4272784"/>
              <a:gd name="connsiteY136" fmla="*/ 6683375 h 6858000"/>
              <a:gd name="connsiteX137" fmla="*/ 4096426 w 4272784"/>
              <a:gd name="connsiteY137" fmla="*/ 6735762 h 6858000"/>
              <a:gd name="connsiteX138" fmla="*/ 4088029 w 4272784"/>
              <a:gd name="connsiteY138" fmla="*/ 6791325 h 6858000"/>
              <a:gd name="connsiteX139" fmla="*/ 4082989 w 4272784"/>
              <a:gd name="connsiteY139" fmla="*/ 6858000 h 6858000"/>
              <a:gd name="connsiteX140" fmla="*/ 0 w 427278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272784" h="6858000">
                <a:moveTo>
                  <a:pt x="0" y="0"/>
                </a:moveTo>
                <a:lnTo>
                  <a:pt x="4082989" y="0"/>
                </a:lnTo>
                <a:lnTo>
                  <a:pt x="4088029" y="66675"/>
                </a:lnTo>
                <a:lnTo>
                  <a:pt x="4096426" y="122237"/>
                </a:lnTo>
                <a:lnTo>
                  <a:pt x="4106504" y="174625"/>
                </a:lnTo>
                <a:lnTo>
                  <a:pt x="4123300" y="217487"/>
                </a:lnTo>
                <a:lnTo>
                  <a:pt x="4140096" y="260350"/>
                </a:lnTo>
                <a:lnTo>
                  <a:pt x="4160251" y="296862"/>
                </a:lnTo>
                <a:lnTo>
                  <a:pt x="4180406" y="334962"/>
                </a:lnTo>
                <a:lnTo>
                  <a:pt x="4198882" y="369887"/>
                </a:lnTo>
                <a:lnTo>
                  <a:pt x="4217357" y="409575"/>
                </a:lnTo>
                <a:lnTo>
                  <a:pt x="4234153" y="450850"/>
                </a:lnTo>
                <a:lnTo>
                  <a:pt x="4249270" y="496887"/>
                </a:lnTo>
                <a:lnTo>
                  <a:pt x="4261027" y="546100"/>
                </a:lnTo>
                <a:lnTo>
                  <a:pt x="4269425" y="606425"/>
                </a:lnTo>
                <a:lnTo>
                  <a:pt x="4272784" y="673100"/>
                </a:lnTo>
                <a:lnTo>
                  <a:pt x="4269425" y="744537"/>
                </a:lnTo>
                <a:lnTo>
                  <a:pt x="4261027" y="801687"/>
                </a:lnTo>
                <a:lnTo>
                  <a:pt x="4249270" y="854075"/>
                </a:lnTo>
                <a:lnTo>
                  <a:pt x="4234153" y="901700"/>
                </a:lnTo>
                <a:lnTo>
                  <a:pt x="4217357" y="942975"/>
                </a:lnTo>
                <a:lnTo>
                  <a:pt x="4197202" y="981075"/>
                </a:lnTo>
                <a:lnTo>
                  <a:pt x="4177047" y="1017587"/>
                </a:lnTo>
                <a:lnTo>
                  <a:pt x="4156892" y="1055687"/>
                </a:lnTo>
                <a:lnTo>
                  <a:pt x="4138416" y="1095375"/>
                </a:lnTo>
                <a:lnTo>
                  <a:pt x="4119940" y="1136650"/>
                </a:lnTo>
                <a:lnTo>
                  <a:pt x="4104825" y="1182687"/>
                </a:lnTo>
                <a:lnTo>
                  <a:pt x="4094747" y="1235075"/>
                </a:lnTo>
                <a:lnTo>
                  <a:pt x="4084669" y="1295400"/>
                </a:lnTo>
                <a:lnTo>
                  <a:pt x="4082989" y="1363662"/>
                </a:lnTo>
                <a:lnTo>
                  <a:pt x="4084669" y="1431925"/>
                </a:lnTo>
                <a:lnTo>
                  <a:pt x="4094747" y="1492250"/>
                </a:lnTo>
                <a:lnTo>
                  <a:pt x="4104825" y="1544637"/>
                </a:lnTo>
                <a:lnTo>
                  <a:pt x="4119940" y="1589087"/>
                </a:lnTo>
                <a:lnTo>
                  <a:pt x="4138416" y="1631950"/>
                </a:lnTo>
                <a:lnTo>
                  <a:pt x="4156892" y="1671637"/>
                </a:lnTo>
                <a:lnTo>
                  <a:pt x="4177047" y="1708150"/>
                </a:lnTo>
                <a:lnTo>
                  <a:pt x="4197202" y="1743075"/>
                </a:lnTo>
                <a:lnTo>
                  <a:pt x="4217357" y="1782762"/>
                </a:lnTo>
                <a:lnTo>
                  <a:pt x="4234153" y="1824037"/>
                </a:lnTo>
                <a:lnTo>
                  <a:pt x="4249270" y="1870075"/>
                </a:lnTo>
                <a:lnTo>
                  <a:pt x="4261027" y="1922462"/>
                </a:lnTo>
                <a:lnTo>
                  <a:pt x="4269425" y="1982787"/>
                </a:lnTo>
                <a:lnTo>
                  <a:pt x="4272784" y="2051050"/>
                </a:lnTo>
                <a:lnTo>
                  <a:pt x="4269425" y="2119312"/>
                </a:lnTo>
                <a:lnTo>
                  <a:pt x="4261027" y="2179637"/>
                </a:lnTo>
                <a:lnTo>
                  <a:pt x="4249270" y="2232025"/>
                </a:lnTo>
                <a:lnTo>
                  <a:pt x="4234153" y="2278062"/>
                </a:lnTo>
                <a:lnTo>
                  <a:pt x="4217357" y="2319337"/>
                </a:lnTo>
                <a:lnTo>
                  <a:pt x="4197202" y="2359025"/>
                </a:lnTo>
                <a:lnTo>
                  <a:pt x="4177047" y="2395537"/>
                </a:lnTo>
                <a:lnTo>
                  <a:pt x="4156892" y="2433637"/>
                </a:lnTo>
                <a:lnTo>
                  <a:pt x="4138416" y="2471737"/>
                </a:lnTo>
                <a:lnTo>
                  <a:pt x="4119940" y="2513012"/>
                </a:lnTo>
                <a:lnTo>
                  <a:pt x="4104825" y="2560637"/>
                </a:lnTo>
                <a:lnTo>
                  <a:pt x="4094747" y="2613025"/>
                </a:lnTo>
                <a:lnTo>
                  <a:pt x="4084669" y="2671762"/>
                </a:lnTo>
                <a:lnTo>
                  <a:pt x="4082989" y="2741612"/>
                </a:lnTo>
                <a:lnTo>
                  <a:pt x="4084669" y="2809875"/>
                </a:lnTo>
                <a:lnTo>
                  <a:pt x="4094747" y="2868612"/>
                </a:lnTo>
                <a:lnTo>
                  <a:pt x="4104825" y="2922587"/>
                </a:lnTo>
                <a:lnTo>
                  <a:pt x="4119940" y="2967037"/>
                </a:lnTo>
                <a:lnTo>
                  <a:pt x="4138416" y="3009900"/>
                </a:lnTo>
                <a:lnTo>
                  <a:pt x="4156892" y="3046412"/>
                </a:lnTo>
                <a:lnTo>
                  <a:pt x="4177047" y="3084512"/>
                </a:lnTo>
                <a:lnTo>
                  <a:pt x="4197202" y="3121025"/>
                </a:lnTo>
                <a:lnTo>
                  <a:pt x="4217357" y="3160712"/>
                </a:lnTo>
                <a:lnTo>
                  <a:pt x="4234153" y="3201987"/>
                </a:lnTo>
                <a:lnTo>
                  <a:pt x="4249270" y="3248025"/>
                </a:lnTo>
                <a:lnTo>
                  <a:pt x="4261027" y="3300412"/>
                </a:lnTo>
                <a:lnTo>
                  <a:pt x="4269425" y="3360737"/>
                </a:lnTo>
                <a:lnTo>
                  <a:pt x="4272784" y="3427412"/>
                </a:lnTo>
                <a:lnTo>
                  <a:pt x="4269425" y="3497262"/>
                </a:lnTo>
                <a:lnTo>
                  <a:pt x="4261027" y="3557587"/>
                </a:lnTo>
                <a:lnTo>
                  <a:pt x="4249270" y="3609975"/>
                </a:lnTo>
                <a:lnTo>
                  <a:pt x="4234153" y="3656012"/>
                </a:lnTo>
                <a:lnTo>
                  <a:pt x="4217357" y="3697287"/>
                </a:lnTo>
                <a:lnTo>
                  <a:pt x="4197202" y="3736975"/>
                </a:lnTo>
                <a:lnTo>
                  <a:pt x="4156892" y="3811587"/>
                </a:lnTo>
                <a:lnTo>
                  <a:pt x="4138416" y="3848100"/>
                </a:lnTo>
                <a:lnTo>
                  <a:pt x="4119940" y="3890962"/>
                </a:lnTo>
                <a:lnTo>
                  <a:pt x="4104825" y="3935412"/>
                </a:lnTo>
                <a:lnTo>
                  <a:pt x="4094747" y="3987800"/>
                </a:lnTo>
                <a:lnTo>
                  <a:pt x="4084669" y="4048125"/>
                </a:lnTo>
                <a:lnTo>
                  <a:pt x="4082989" y="4116387"/>
                </a:lnTo>
                <a:lnTo>
                  <a:pt x="4084669" y="4186237"/>
                </a:lnTo>
                <a:lnTo>
                  <a:pt x="4094747" y="4244975"/>
                </a:lnTo>
                <a:lnTo>
                  <a:pt x="4104825" y="4297362"/>
                </a:lnTo>
                <a:lnTo>
                  <a:pt x="4119940" y="4343400"/>
                </a:lnTo>
                <a:lnTo>
                  <a:pt x="4138416" y="4386262"/>
                </a:lnTo>
                <a:lnTo>
                  <a:pt x="4156892" y="4424362"/>
                </a:lnTo>
                <a:lnTo>
                  <a:pt x="4197202" y="4498975"/>
                </a:lnTo>
                <a:lnTo>
                  <a:pt x="4217357" y="4537075"/>
                </a:lnTo>
                <a:lnTo>
                  <a:pt x="4234153" y="4579937"/>
                </a:lnTo>
                <a:lnTo>
                  <a:pt x="4249270" y="4625975"/>
                </a:lnTo>
                <a:lnTo>
                  <a:pt x="4261027" y="4678362"/>
                </a:lnTo>
                <a:lnTo>
                  <a:pt x="4269425" y="4738687"/>
                </a:lnTo>
                <a:lnTo>
                  <a:pt x="4272784" y="4806950"/>
                </a:lnTo>
                <a:lnTo>
                  <a:pt x="4269425" y="4875212"/>
                </a:lnTo>
                <a:lnTo>
                  <a:pt x="4261027" y="4935537"/>
                </a:lnTo>
                <a:lnTo>
                  <a:pt x="4249270" y="4987925"/>
                </a:lnTo>
                <a:lnTo>
                  <a:pt x="4234153" y="5033962"/>
                </a:lnTo>
                <a:lnTo>
                  <a:pt x="4217357" y="5075237"/>
                </a:lnTo>
                <a:lnTo>
                  <a:pt x="4197202" y="5114925"/>
                </a:lnTo>
                <a:lnTo>
                  <a:pt x="4177047" y="5149850"/>
                </a:lnTo>
                <a:lnTo>
                  <a:pt x="4156892" y="5186362"/>
                </a:lnTo>
                <a:lnTo>
                  <a:pt x="4138416" y="5226050"/>
                </a:lnTo>
                <a:lnTo>
                  <a:pt x="4119940" y="5268912"/>
                </a:lnTo>
                <a:lnTo>
                  <a:pt x="4104825" y="5313362"/>
                </a:lnTo>
                <a:lnTo>
                  <a:pt x="4094747" y="5365750"/>
                </a:lnTo>
                <a:lnTo>
                  <a:pt x="4084669" y="5426075"/>
                </a:lnTo>
                <a:lnTo>
                  <a:pt x="4082989" y="5494337"/>
                </a:lnTo>
                <a:lnTo>
                  <a:pt x="4084669" y="5562600"/>
                </a:lnTo>
                <a:lnTo>
                  <a:pt x="4094747" y="5622925"/>
                </a:lnTo>
                <a:lnTo>
                  <a:pt x="4104825" y="5675312"/>
                </a:lnTo>
                <a:lnTo>
                  <a:pt x="4119940" y="5721350"/>
                </a:lnTo>
                <a:lnTo>
                  <a:pt x="4138416" y="5762625"/>
                </a:lnTo>
                <a:lnTo>
                  <a:pt x="4156892" y="5802312"/>
                </a:lnTo>
                <a:lnTo>
                  <a:pt x="4177047" y="5840412"/>
                </a:lnTo>
                <a:lnTo>
                  <a:pt x="4197202" y="5876925"/>
                </a:lnTo>
                <a:lnTo>
                  <a:pt x="4217357" y="5915025"/>
                </a:lnTo>
                <a:lnTo>
                  <a:pt x="4234153" y="5956300"/>
                </a:lnTo>
                <a:lnTo>
                  <a:pt x="4249270" y="6003925"/>
                </a:lnTo>
                <a:lnTo>
                  <a:pt x="4261027" y="6056312"/>
                </a:lnTo>
                <a:lnTo>
                  <a:pt x="4269425" y="6113462"/>
                </a:lnTo>
                <a:lnTo>
                  <a:pt x="4272784" y="6183312"/>
                </a:lnTo>
                <a:lnTo>
                  <a:pt x="4269425" y="6251575"/>
                </a:lnTo>
                <a:lnTo>
                  <a:pt x="4261027" y="6311900"/>
                </a:lnTo>
                <a:lnTo>
                  <a:pt x="4249270" y="6361112"/>
                </a:lnTo>
                <a:lnTo>
                  <a:pt x="4234153" y="6407150"/>
                </a:lnTo>
                <a:lnTo>
                  <a:pt x="4217357" y="6448425"/>
                </a:lnTo>
                <a:lnTo>
                  <a:pt x="4198882" y="6488112"/>
                </a:lnTo>
                <a:lnTo>
                  <a:pt x="4180406" y="6523037"/>
                </a:lnTo>
                <a:lnTo>
                  <a:pt x="4160251" y="6561137"/>
                </a:lnTo>
                <a:lnTo>
                  <a:pt x="4140096" y="6597650"/>
                </a:lnTo>
                <a:lnTo>
                  <a:pt x="4123300" y="6640512"/>
                </a:lnTo>
                <a:lnTo>
                  <a:pt x="4106504" y="6683375"/>
                </a:lnTo>
                <a:lnTo>
                  <a:pt x="4096426" y="6735762"/>
                </a:lnTo>
                <a:lnTo>
                  <a:pt x="4088029" y="6791325"/>
                </a:lnTo>
                <a:lnTo>
                  <a:pt x="4082989" y="6858000"/>
                </a:lnTo>
                <a:lnTo>
                  <a:pt x="0" y="6858000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09E572F-9CDC-4214-9D42-FF0017649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17162" cy="6858000"/>
          </a:xfrm>
          <a:custGeom>
            <a:avLst/>
            <a:gdLst>
              <a:gd name="connsiteX0" fmla="*/ 4417162 w 4417162"/>
              <a:gd name="connsiteY0" fmla="*/ 0 h 6858000"/>
              <a:gd name="connsiteX1" fmla="*/ 334174 w 4417162"/>
              <a:gd name="connsiteY1" fmla="*/ 0 h 6858000"/>
              <a:gd name="connsiteX2" fmla="*/ 334173 w 4417162"/>
              <a:gd name="connsiteY2" fmla="*/ 0 h 6858000"/>
              <a:gd name="connsiteX3" fmla="*/ 189795 w 4417162"/>
              <a:gd name="connsiteY3" fmla="*/ 0 h 6858000"/>
              <a:gd name="connsiteX4" fmla="*/ 184756 w 4417162"/>
              <a:gd name="connsiteY4" fmla="*/ 66675 h 6858000"/>
              <a:gd name="connsiteX5" fmla="*/ 176358 w 4417162"/>
              <a:gd name="connsiteY5" fmla="*/ 122237 h 6858000"/>
              <a:gd name="connsiteX6" fmla="*/ 166281 w 4417162"/>
              <a:gd name="connsiteY6" fmla="*/ 174625 h 6858000"/>
              <a:gd name="connsiteX7" fmla="*/ 149485 w 4417162"/>
              <a:gd name="connsiteY7" fmla="*/ 217487 h 6858000"/>
              <a:gd name="connsiteX8" fmla="*/ 132689 w 4417162"/>
              <a:gd name="connsiteY8" fmla="*/ 260350 h 6858000"/>
              <a:gd name="connsiteX9" fmla="*/ 112534 w 4417162"/>
              <a:gd name="connsiteY9" fmla="*/ 296862 h 6858000"/>
              <a:gd name="connsiteX10" fmla="*/ 92379 w 4417162"/>
              <a:gd name="connsiteY10" fmla="*/ 334962 h 6858000"/>
              <a:gd name="connsiteX11" fmla="*/ 73903 w 4417162"/>
              <a:gd name="connsiteY11" fmla="*/ 369887 h 6858000"/>
              <a:gd name="connsiteX12" fmla="*/ 55427 w 4417162"/>
              <a:gd name="connsiteY12" fmla="*/ 409575 h 6858000"/>
              <a:gd name="connsiteX13" fmla="*/ 38632 w 4417162"/>
              <a:gd name="connsiteY13" fmla="*/ 450850 h 6858000"/>
              <a:gd name="connsiteX14" fmla="*/ 23515 w 4417162"/>
              <a:gd name="connsiteY14" fmla="*/ 496887 h 6858000"/>
              <a:gd name="connsiteX15" fmla="*/ 11758 w 4417162"/>
              <a:gd name="connsiteY15" fmla="*/ 546100 h 6858000"/>
              <a:gd name="connsiteX16" fmla="*/ 3359 w 4417162"/>
              <a:gd name="connsiteY16" fmla="*/ 606425 h 6858000"/>
              <a:gd name="connsiteX17" fmla="*/ 0 w 4417162"/>
              <a:gd name="connsiteY17" fmla="*/ 673100 h 6858000"/>
              <a:gd name="connsiteX18" fmla="*/ 3359 w 4417162"/>
              <a:gd name="connsiteY18" fmla="*/ 744537 h 6858000"/>
              <a:gd name="connsiteX19" fmla="*/ 11758 w 4417162"/>
              <a:gd name="connsiteY19" fmla="*/ 801687 h 6858000"/>
              <a:gd name="connsiteX20" fmla="*/ 23515 w 4417162"/>
              <a:gd name="connsiteY20" fmla="*/ 854075 h 6858000"/>
              <a:gd name="connsiteX21" fmla="*/ 38632 w 4417162"/>
              <a:gd name="connsiteY21" fmla="*/ 901700 h 6858000"/>
              <a:gd name="connsiteX22" fmla="*/ 55427 w 4417162"/>
              <a:gd name="connsiteY22" fmla="*/ 942975 h 6858000"/>
              <a:gd name="connsiteX23" fmla="*/ 75583 w 4417162"/>
              <a:gd name="connsiteY23" fmla="*/ 981075 h 6858000"/>
              <a:gd name="connsiteX24" fmla="*/ 95738 w 4417162"/>
              <a:gd name="connsiteY24" fmla="*/ 1017587 h 6858000"/>
              <a:gd name="connsiteX25" fmla="*/ 115893 w 4417162"/>
              <a:gd name="connsiteY25" fmla="*/ 1055687 h 6858000"/>
              <a:gd name="connsiteX26" fmla="*/ 134368 w 4417162"/>
              <a:gd name="connsiteY26" fmla="*/ 1095375 h 6858000"/>
              <a:gd name="connsiteX27" fmla="*/ 152844 w 4417162"/>
              <a:gd name="connsiteY27" fmla="*/ 1136650 h 6858000"/>
              <a:gd name="connsiteX28" fmla="*/ 167960 w 4417162"/>
              <a:gd name="connsiteY28" fmla="*/ 1182687 h 6858000"/>
              <a:gd name="connsiteX29" fmla="*/ 178038 w 4417162"/>
              <a:gd name="connsiteY29" fmla="*/ 1235075 h 6858000"/>
              <a:gd name="connsiteX30" fmla="*/ 188115 w 4417162"/>
              <a:gd name="connsiteY30" fmla="*/ 1295400 h 6858000"/>
              <a:gd name="connsiteX31" fmla="*/ 189795 w 4417162"/>
              <a:gd name="connsiteY31" fmla="*/ 1363662 h 6858000"/>
              <a:gd name="connsiteX32" fmla="*/ 188115 w 4417162"/>
              <a:gd name="connsiteY32" fmla="*/ 1431925 h 6858000"/>
              <a:gd name="connsiteX33" fmla="*/ 178038 w 4417162"/>
              <a:gd name="connsiteY33" fmla="*/ 1492250 h 6858000"/>
              <a:gd name="connsiteX34" fmla="*/ 167960 w 4417162"/>
              <a:gd name="connsiteY34" fmla="*/ 1544637 h 6858000"/>
              <a:gd name="connsiteX35" fmla="*/ 152844 w 4417162"/>
              <a:gd name="connsiteY35" fmla="*/ 1589087 h 6858000"/>
              <a:gd name="connsiteX36" fmla="*/ 134368 w 4417162"/>
              <a:gd name="connsiteY36" fmla="*/ 1631950 h 6858000"/>
              <a:gd name="connsiteX37" fmla="*/ 115893 w 4417162"/>
              <a:gd name="connsiteY37" fmla="*/ 1671637 h 6858000"/>
              <a:gd name="connsiteX38" fmla="*/ 95738 w 4417162"/>
              <a:gd name="connsiteY38" fmla="*/ 1708150 h 6858000"/>
              <a:gd name="connsiteX39" fmla="*/ 75583 w 4417162"/>
              <a:gd name="connsiteY39" fmla="*/ 1743075 h 6858000"/>
              <a:gd name="connsiteX40" fmla="*/ 55427 w 4417162"/>
              <a:gd name="connsiteY40" fmla="*/ 1782762 h 6858000"/>
              <a:gd name="connsiteX41" fmla="*/ 38632 w 4417162"/>
              <a:gd name="connsiteY41" fmla="*/ 1824037 h 6858000"/>
              <a:gd name="connsiteX42" fmla="*/ 23515 w 4417162"/>
              <a:gd name="connsiteY42" fmla="*/ 1870075 h 6858000"/>
              <a:gd name="connsiteX43" fmla="*/ 11758 w 4417162"/>
              <a:gd name="connsiteY43" fmla="*/ 1922462 h 6858000"/>
              <a:gd name="connsiteX44" fmla="*/ 3359 w 4417162"/>
              <a:gd name="connsiteY44" fmla="*/ 1982787 h 6858000"/>
              <a:gd name="connsiteX45" fmla="*/ 0 w 4417162"/>
              <a:gd name="connsiteY45" fmla="*/ 2051050 h 6858000"/>
              <a:gd name="connsiteX46" fmla="*/ 3359 w 4417162"/>
              <a:gd name="connsiteY46" fmla="*/ 2119312 h 6858000"/>
              <a:gd name="connsiteX47" fmla="*/ 11758 w 4417162"/>
              <a:gd name="connsiteY47" fmla="*/ 2179637 h 6858000"/>
              <a:gd name="connsiteX48" fmla="*/ 23515 w 4417162"/>
              <a:gd name="connsiteY48" fmla="*/ 2232025 h 6858000"/>
              <a:gd name="connsiteX49" fmla="*/ 38632 w 4417162"/>
              <a:gd name="connsiteY49" fmla="*/ 2278062 h 6858000"/>
              <a:gd name="connsiteX50" fmla="*/ 55427 w 4417162"/>
              <a:gd name="connsiteY50" fmla="*/ 2319337 h 6858000"/>
              <a:gd name="connsiteX51" fmla="*/ 75583 w 4417162"/>
              <a:gd name="connsiteY51" fmla="*/ 2359025 h 6858000"/>
              <a:gd name="connsiteX52" fmla="*/ 95738 w 4417162"/>
              <a:gd name="connsiteY52" fmla="*/ 2395537 h 6858000"/>
              <a:gd name="connsiteX53" fmla="*/ 115893 w 4417162"/>
              <a:gd name="connsiteY53" fmla="*/ 2433637 h 6858000"/>
              <a:gd name="connsiteX54" fmla="*/ 134368 w 4417162"/>
              <a:gd name="connsiteY54" fmla="*/ 2471737 h 6858000"/>
              <a:gd name="connsiteX55" fmla="*/ 152844 w 4417162"/>
              <a:gd name="connsiteY55" fmla="*/ 2513012 h 6858000"/>
              <a:gd name="connsiteX56" fmla="*/ 167960 w 4417162"/>
              <a:gd name="connsiteY56" fmla="*/ 2560637 h 6858000"/>
              <a:gd name="connsiteX57" fmla="*/ 178038 w 4417162"/>
              <a:gd name="connsiteY57" fmla="*/ 2613025 h 6858000"/>
              <a:gd name="connsiteX58" fmla="*/ 188115 w 4417162"/>
              <a:gd name="connsiteY58" fmla="*/ 2671762 h 6858000"/>
              <a:gd name="connsiteX59" fmla="*/ 189795 w 4417162"/>
              <a:gd name="connsiteY59" fmla="*/ 2741612 h 6858000"/>
              <a:gd name="connsiteX60" fmla="*/ 188115 w 4417162"/>
              <a:gd name="connsiteY60" fmla="*/ 2809875 h 6858000"/>
              <a:gd name="connsiteX61" fmla="*/ 178038 w 4417162"/>
              <a:gd name="connsiteY61" fmla="*/ 2868612 h 6858000"/>
              <a:gd name="connsiteX62" fmla="*/ 167960 w 4417162"/>
              <a:gd name="connsiteY62" fmla="*/ 2922587 h 6858000"/>
              <a:gd name="connsiteX63" fmla="*/ 152844 w 4417162"/>
              <a:gd name="connsiteY63" fmla="*/ 2967037 h 6858000"/>
              <a:gd name="connsiteX64" fmla="*/ 134368 w 4417162"/>
              <a:gd name="connsiteY64" fmla="*/ 3009900 h 6858000"/>
              <a:gd name="connsiteX65" fmla="*/ 115893 w 4417162"/>
              <a:gd name="connsiteY65" fmla="*/ 3046412 h 6858000"/>
              <a:gd name="connsiteX66" fmla="*/ 95738 w 4417162"/>
              <a:gd name="connsiteY66" fmla="*/ 3084512 h 6858000"/>
              <a:gd name="connsiteX67" fmla="*/ 75583 w 4417162"/>
              <a:gd name="connsiteY67" fmla="*/ 3121025 h 6858000"/>
              <a:gd name="connsiteX68" fmla="*/ 55427 w 4417162"/>
              <a:gd name="connsiteY68" fmla="*/ 3160712 h 6858000"/>
              <a:gd name="connsiteX69" fmla="*/ 38632 w 4417162"/>
              <a:gd name="connsiteY69" fmla="*/ 3201987 h 6858000"/>
              <a:gd name="connsiteX70" fmla="*/ 23515 w 4417162"/>
              <a:gd name="connsiteY70" fmla="*/ 3248025 h 6858000"/>
              <a:gd name="connsiteX71" fmla="*/ 11758 w 4417162"/>
              <a:gd name="connsiteY71" fmla="*/ 3300412 h 6858000"/>
              <a:gd name="connsiteX72" fmla="*/ 3359 w 4417162"/>
              <a:gd name="connsiteY72" fmla="*/ 3360737 h 6858000"/>
              <a:gd name="connsiteX73" fmla="*/ 0 w 4417162"/>
              <a:gd name="connsiteY73" fmla="*/ 3427412 h 6858000"/>
              <a:gd name="connsiteX74" fmla="*/ 3359 w 4417162"/>
              <a:gd name="connsiteY74" fmla="*/ 3497262 h 6858000"/>
              <a:gd name="connsiteX75" fmla="*/ 11758 w 4417162"/>
              <a:gd name="connsiteY75" fmla="*/ 3557587 h 6858000"/>
              <a:gd name="connsiteX76" fmla="*/ 23515 w 4417162"/>
              <a:gd name="connsiteY76" fmla="*/ 3609975 h 6858000"/>
              <a:gd name="connsiteX77" fmla="*/ 38632 w 4417162"/>
              <a:gd name="connsiteY77" fmla="*/ 3656012 h 6858000"/>
              <a:gd name="connsiteX78" fmla="*/ 55427 w 4417162"/>
              <a:gd name="connsiteY78" fmla="*/ 3697287 h 6858000"/>
              <a:gd name="connsiteX79" fmla="*/ 75583 w 4417162"/>
              <a:gd name="connsiteY79" fmla="*/ 3736975 h 6858000"/>
              <a:gd name="connsiteX80" fmla="*/ 115893 w 4417162"/>
              <a:gd name="connsiteY80" fmla="*/ 3811587 h 6858000"/>
              <a:gd name="connsiteX81" fmla="*/ 134368 w 4417162"/>
              <a:gd name="connsiteY81" fmla="*/ 3848100 h 6858000"/>
              <a:gd name="connsiteX82" fmla="*/ 152844 w 4417162"/>
              <a:gd name="connsiteY82" fmla="*/ 3890962 h 6858000"/>
              <a:gd name="connsiteX83" fmla="*/ 167960 w 4417162"/>
              <a:gd name="connsiteY83" fmla="*/ 3935412 h 6858000"/>
              <a:gd name="connsiteX84" fmla="*/ 178038 w 4417162"/>
              <a:gd name="connsiteY84" fmla="*/ 3987800 h 6858000"/>
              <a:gd name="connsiteX85" fmla="*/ 188115 w 4417162"/>
              <a:gd name="connsiteY85" fmla="*/ 4048125 h 6858000"/>
              <a:gd name="connsiteX86" fmla="*/ 189795 w 4417162"/>
              <a:gd name="connsiteY86" fmla="*/ 4116387 h 6858000"/>
              <a:gd name="connsiteX87" fmla="*/ 188115 w 4417162"/>
              <a:gd name="connsiteY87" fmla="*/ 4186237 h 6858000"/>
              <a:gd name="connsiteX88" fmla="*/ 178038 w 4417162"/>
              <a:gd name="connsiteY88" fmla="*/ 4244975 h 6858000"/>
              <a:gd name="connsiteX89" fmla="*/ 167960 w 4417162"/>
              <a:gd name="connsiteY89" fmla="*/ 4297362 h 6858000"/>
              <a:gd name="connsiteX90" fmla="*/ 152844 w 4417162"/>
              <a:gd name="connsiteY90" fmla="*/ 4343400 h 6858000"/>
              <a:gd name="connsiteX91" fmla="*/ 134368 w 4417162"/>
              <a:gd name="connsiteY91" fmla="*/ 4386262 h 6858000"/>
              <a:gd name="connsiteX92" fmla="*/ 115893 w 4417162"/>
              <a:gd name="connsiteY92" fmla="*/ 4424362 h 6858000"/>
              <a:gd name="connsiteX93" fmla="*/ 75583 w 4417162"/>
              <a:gd name="connsiteY93" fmla="*/ 4498975 h 6858000"/>
              <a:gd name="connsiteX94" fmla="*/ 55427 w 4417162"/>
              <a:gd name="connsiteY94" fmla="*/ 4537075 h 6858000"/>
              <a:gd name="connsiteX95" fmla="*/ 38632 w 4417162"/>
              <a:gd name="connsiteY95" fmla="*/ 4579937 h 6858000"/>
              <a:gd name="connsiteX96" fmla="*/ 23515 w 4417162"/>
              <a:gd name="connsiteY96" fmla="*/ 4625975 h 6858000"/>
              <a:gd name="connsiteX97" fmla="*/ 11758 w 4417162"/>
              <a:gd name="connsiteY97" fmla="*/ 4678362 h 6858000"/>
              <a:gd name="connsiteX98" fmla="*/ 3359 w 4417162"/>
              <a:gd name="connsiteY98" fmla="*/ 4738687 h 6858000"/>
              <a:gd name="connsiteX99" fmla="*/ 0 w 4417162"/>
              <a:gd name="connsiteY99" fmla="*/ 4806950 h 6858000"/>
              <a:gd name="connsiteX100" fmla="*/ 3359 w 4417162"/>
              <a:gd name="connsiteY100" fmla="*/ 4875212 h 6858000"/>
              <a:gd name="connsiteX101" fmla="*/ 11758 w 4417162"/>
              <a:gd name="connsiteY101" fmla="*/ 4935537 h 6858000"/>
              <a:gd name="connsiteX102" fmla="*/ 23515 w 4417162"/>
              <a:gd name="connsiteY102" fmla="*/ 4987925 h 6858000"/>
              <a:gd name="connsiteX103" fmla="*/ 38632 w 4417162"/>
              <a:gd name="connsiteY103" fmla="*/ 5033962 h 6858000"/>
              <a:gd name="connsiteX104" fmla="*/ 55427 w 4417162"/>
              <a:gd name="connsiteY104" fmla="*/ 5075237 h 6858000"/>
              <a:gd name="connsiteX105" fmla="*/ 75583 w 4417162"/>
              <a:gd name="connsiteY105" fmla="*/ 5114925 h 6858000"/>
              <a:gd name="connsiteX106" fmla="*/ 95738 w 4417162"/>
              <a:gd name="connsiteY106" fmla="*/ 5149850 h 6858000"/>
              <a:gd name="connsiteX107" fmla="*/ 115893 w 4417162"/>
              <a:gd name="connsiteY107" fmla="*/ 5186362 h 6858000"/>
              <a:gd name="connsiteX108" fmla="*/ 134368 w 4417162"/>
              <a:gd name="connsiteY108" fmla="*/ 5226050 h 6858000"/>
              <a:gd name="connsiteX109" fmla="*/ 152844 w 4417162"/>
              <a:gd name="connsiteY109" fmla="*/ 5268912 h 6858000"/>
              <a:gd name="connsiteX110" fmla="*/ 167960 w 4417162"/>
              <a:gd name="connsiteY110" fmla="*/ 5313362 h 6858000"/>
              <a:gd name="connsiteX111" fmla="*/ 178038 w 4417162"/>
              <a:gd name="connsiteY111" fmla="*/ 5365750 h 6858000"/>
              <a:gd name="connsiteX112" fmla="*/ 188115 w 4417162"/>
              <a:gd name="connsiteY112" fmla="*/ 5426075 h 6858000"/>
              <a:gd name="connsiteX113" fmla="*/ 189795 w 4417162"/>
              <a:gd name="connsiteY113" fmla="*/ 5494337 h 6858000"/>
              <a:gd name="connsiteX114" fmla="*/ 188115 w 4417162"/>
              <a:gd name="connsiteY114" fmla="*/ 5562600 h 6858000"/>
              <a:gd name="connsiteX115" fmla="*/ 178038 w 4417162"/>
              <a:gd name="connsiteY115" fmla="*/ 5622925 h 6858000"/>
              <a:gd name="connsiteX116" fmla="*/ 167960 w 4417162"/>
              <a:gd name="connsiteY116" fmla="*/ 5675312 h 6858000"/>
              <a:gd name="connsiteX117" fmla="*/ 152844 w 4417162"/>
              <a:gd name="connsiteY117" fmla="*/ 5721350 h 6858000"/>
              <a:gd name="connsiteX118" fmla="*/ 134368 w 4417162"/>
              <a:gd name="connsiteY118" fmla="*/ 5762625 h 6858000"/>
              <a:gd name="connsiteX119" fmla="*/ 115893 w 4417162"/>
              <a:gd name="connsiteY119" fmla="*/ 5802312 h 6858000"/>
              <a:gd name="connsiteX120" fmla="*/ 95738 w 4417162"/>
              <a:gd name="connsiteY120" fmla="*/ 5840412 h 6858000"/>
              <a:gd name="connsiteX121" fmla="*/ 75583 w 4417162"/>
              <a:gd name="connsiteY121" fmla="*/ 5876925 h 6858000"/>
              <a:gd name="connsiteX122" fmla="*/ 55427 w 4417162"/>
              <a:gd name="connsiteY122" fmla="*/ 5915025 h 6858000"/>
              <a:gd name="connsiteX123" fmla="*/ 38632 w 4417162"/>
              <a:gd name="connsiteY123" fmla="*/ 5956300 h 6858000"/>
              <a:gd name="connsiteX124" fmla="*/ 23515 w 4417162"/>
              <a:gd name="connsiteY124" fmla="*/ 6003925 h 6858000"/>
              <a:gd name="connsiteX125" fmla="*/ 11758 w 4417162"/>
              <a:gd name="connsiteY125" fmla="*/ 6056312 h 6858000"/>
              <a:gd name="connsiteX126" fmla="*/ 3359 w 4417162"/>
              <a:gd name="connsiteY126" fmla="*/ 6113462 h 6858000"/>
              <a:gd name="connsiteX127" fmla="*/ 0 w 4417162"/>
              <a:gd name="connsiteY127" fmla="*/ 6183312 h 6858000"/>
              <a:gd name="connsiteX128" fmla="*/ 3359 w 4417162"/>
              <a:gd name="connsiteY128" fmla="*/ 6251575 h 6858000"/>
              <a:gd name="connsiteX129" fmla="*/ 11758 w 4417162"/>
              <a:gd name="connsiteY129" fmla="*/ 6311900 h 6858000"/>
              <a:gd name="connsiteX130" fmla="*/ 23515 w 4417162"/>
              <a:gd name="connsiteY130" fmla="*/ 6361112 h 6858000"/>
              <a:gd name="connsiteX131" fmla="*/ 38632 w 4417162"/>
              <a:gd name="connsiteY131" fmla="*/ 6407150 h 6858000"/>
              <a:gd name="connsiteX132" fmla="*/ 55427 w 4417162"/>
              <a:gd name="connsiteY132" fmla="*/ 6448425 h 6858000"/>
              <a:gd name="connsiteX133" fmla="*/ 73903 w 4417162"/>
              <a:gd name="connsiteY133" fmla="*/ 6488112 h 6858000"/>
              <a:gd name="connsiteX134" fmla="*/ 92379 w 4417162"/>
              <a:gd name="connsiteY134" fmla="*/ 6523037 h 6858000"/>
              <a:gd name="connsiteX135" fmla="*/ 112534 w 4417162"/>
              <a:gd name="connsiteY135" fmla="*/ 6561137 h 6858000"/>
              <a:gd name="connsiteX136" fmla="*/ 132689 w 4417162"/>
              <a:gd name="connsiteY136" fmla="*/ 6597650 h 6858000"/>
              <a:gd name="connsiteX137" fmla="*/ 149485 w 4417162"/>
              <a:gd name="connsiteY137" fmla="*/ 6640512 h 6858000"/>
              <a:gd name="connsiteX138" fmla="*/ 166281 w 4417162"/>
              <a:gd name="connsiteY138" fmla="*/ 6683375 h 6858000"/>
              <a:gd name="connsiteX139" fmla="*/ 176358 w 4417162"/>
              <a:gd name="connsiteY139" fmla="*/ 6735762 h 6858000"/>
              <a:gd name="connsiteX140" fmla="*/ 184756 w 4417162"/>
              <a:gd name="connsiteY140" fmla="*/ 6791325 h 6858000"/>
              <a:gd name="connsiteX141" fmla="*/ 189795 w 4417162"/>
              <a:gd name="connsiteY141" fmla="*/ 6858000 h 6858000"/>
              <a:gd name="connsiteX142" fmla="*/ 334173 w 4417162"/>
              <a:gd name="connsiteY142" fmla="*/ 6858000 h 6858000"/>
              <a:gd name="connsiteX143" fmla="*/ 334174 w 4417162"/>
              <a:gd name="connsiteY143" fmla="*/ 6858000 h 6858000"/>
              <a:gd name="connsiteX144" fmla="*/ 4417162 w 4417162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417162" h="6858000">
                <a:moveTo>
                  <a:pt x="4417162" y="0"/>
                </a:move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4417162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308153-183B-2911-7F69-0A244882F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23406"/>
            <a:ext cx="3234018" cy="38267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Sample Interaction Video</a:t>
            </a:r>
          </a:p>
        </p:txBody>
      </p:sp>
      <p:pic>
        <p:nvPicPr>
          <p:cNvPr id="4" name="final_bot_with_lambda">
            <a:hlinkClick r:id="" action="ppaction://media"/>
            <a:extLst>
              <a:ext uri="{FF2B5EF4-FFF2-40B4-BE49-F238E27FC236}">
                <a16:creationId xmlns:a16="http://schemas.microsoft.com/office/drawing/2014/main" id="{5693364D-5DEF-92D9-4B20-B1124E96D4A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6482" y="643469"/>
            <a:ext cx="2910879" cy="5571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310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12">
            <a:extLst>
              <a:ext uri="{FF2B5EF4-FFF2-40B4-BE49-F238E27FC236}">
                <a16:creationId xmlns:a16="http://schemas.microsoft.com/office/drawing/2014/main" id="{A81E7530-396C-45F0-92F4-A885648D16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 descr="A picture containing text, person, computer&#10;&#10;Description automatically generated">
            <a:hlinkClick r:id="rId4" action="ppaction://hlinkfile"/>
            <a:extLst>
              <a:ext uri="{FF2B5EF4-FFF2-40B4-BE49-F238E27FC236}">
                <a16:creationId xmlns:a16="http://schemas.microsoft.com/office/drawing/2014/main" id="{FD2B6790-EE85-CE5E-D669-6126D523B9D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51"/>
          <a:stretch/>
        </p:blipFill>
        <p:spPr>
          <a:xfrm>
            <a:off x="603671" y="-1"/>
            <a:ext cx="11588329" cy="6857999"/>
          </a:xfrm>
          <a:prstGeom prst="rect">
            <a:avLst/>
          </a:prstGeom>
        </p:spPr>
      </p:pic>
      <p:sp>
        <p:nvSpPr>
          <p:cNvPr id="52" name="Rectangle 14">
            <a:extLst>
              <a:ext uri="{FF2B5EF4-FFF2-40B4-BE49-F238E27FC236}">
                <a16:creationId xmlns:a16="http://schemas.microsoft.com/office/drawing/2014/main" id="{7316481C-0A49-4796-812B-0D64F063B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419898" cy="68580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196F0B-6733-0B8B-129B-130510D74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49" y="721805"/>
            <a:ext cx="3874686" cy="214752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Sample Interactions</a:t>
            </a:r>
            <a:endParaRPr lang="en-US">
              <a:solidFill>
                <a:schemeClr val="bg1"/>
              </a:solidFill>
              <a:ea typeface="Cambria"/>
            </a:endParaRPr>
          </a:p>
        </p:txBody>
      </p:sp>
      <p:sp>
        <p:nvSpPr>
          <p:cNvPr id="53" name="Rectangle 16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18">
            <a:extLst>
              <a:ext uri="{FF2B5EF4-FFF2-40B4-BE49-F238E27FC236}">
                <a16:creationId xmlns:a16="http://schemas.microsoft.com/office/drawing/2014/main" id="{81DE8B58-F373-409E-A253-4380A6609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1188720" y="73152"/>
            <a:chExt cx="1178966" cy="232963"/>
          </a:xfrm>
        </p:grpSpPr>
        <p:sp>
          <p:nvSpPr>
            <p:cNvPr id="20" name="Rectangle 64">
              <a:extLst>
                <a:ext uri="{FF2B5EF4-FFF2-40B4-BE49-F238E27FC236}">
                  <a16:creationId xmlns:a16="http://schemas.microsoft.com/office/drawing/2014/main" id="{F5ACE265-D22D-48CC-99DE-EB81AE9229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6">
              <a:extLst>
                <a:ext uri="{FF2B5EF4-FFF2-40B4-BE49-F238E27FC236}">
                  <a16:creationId xmlns:a16="http://schemas.microsoft.com/office/drawing/2014/main" id="{6FE80EEA-F4ED-4436-8861-0BEAAEFE76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854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4">
              <a:extLst>
                <a:ext uri="{FF2B5EF4-FFF2-40B4-BE49-F238E27FC236}">
                  <a16:creationId xmlns:a16="http://schemas.microsoft.com/office/drawing/2014/main" id="{C3642BC8-86E8-47D0-8846-3E4D49E4B4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6">
              <a:extLst>
                <a:ext uri="{FF2B5EF4-FFF2-40B4-BE49-F238E27FC236}">
                  <a16:creationId xmlns:a16="http://schemas.microsoft.com/office/drawing/2014/main" id="{82D35214-3634-4180-BF0E-45B614516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3586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4">
              <a:extLst>
                <a:ext uri="{FF2B5EF4-FFF2-40B4-BE49-F238E27FC236}">
                  <a16:creationId xmlns:a16="http://schemas.microsoft.com/office/drawing/2014/main" id="{15BE89E6-3D1C-42B5-A950-E72889F8B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6">
              <a:extLst>
                <a:ext uri="{FF2B5EF4-FFF2-40B4-BE49-F238E27FC236}">
                  <a16:creationId xmlns:a16="http://schemas.microsoft.com/office/drawing/2014/main" id="{473771CC-5097-4E08-9606-24B0BC9A0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38631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4">
              <a:extLst>
                <a:ext uri="{FF2B5EF4-FFF2-40B4-BE49-F238E27FC236}">
                  <a16:creationId xmlns:a16="http://schemas.microsoft.com/office/drawing/2014/main" id="{BE872634-00DA-47BD-880D-5C05FFADC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6">
              <a:extLst>
                <a:ext uri="{FF2B5EF4-FFF2-40B4-BE49-F238E27FC236}">
                  <a16:creationId xmlns:a16="http://schemas.microsoft.com/office/drawing/2014/main" id="{4F151F5C-DE9B-460E-BC51-471F4A8A5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3675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34557B8A-4D2F-4D0D-B746-59EA85318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C764CD8E-E409-4E9B-8E87-746DDE36D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8720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4">
              <a:extLst>
                <a:ext uri="{FF2B5EF4-FFF2-40B4-BE49-F238E27FC236}">
                  <a16:creationId xmlns:a16="http://schemas.microsoft.com/office/drawing/2014/main" id="{8E27A01D-2F01-4286-9453-3FBF6E84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6">
              <a:extLst>
                <a:ext uri="{FF2B5EF4-FFF2-40B4-BE49-F238E27FC236}">
                  <a16:creationId xmlns:a16="http://schemas.microsoft.com/office/drawing/2014/main" id="{460487A5-12EB-422E-9588-8FF06FAF73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1331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4">
              <a:extLst>
                <a:ext uri="{FF2B5EF4-FFF2-40B4-BE49-F238E27FC236}">
                  <a16:creationId xmlns:a16="http://schemas.microsoft.com/office/drawing/2014/main" id="{7D522D20-C9F7-4B34-9066-4B43ADAAB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6">
              <a:extLst>
                <a:ext uri="{FF2B5EF4-FFF2-40B4-BE49-F238E27FC236}">
                  <a16:creationId xmlns:a16="http://schemas.microsoft.com/office/drawing/2014/main" id="{97B04F2C-295B-447A-8941-0AD4F55516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8363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4">
              <a:extLst>
                <a:ext uri="{FF2B5EF4-FFF2-40B4-BE49-F238E27FC236}">
                  <a16:creationId xmlns:a16="http://schemas.microsoft.com/office/drawing/2014/main" id="{17D7FF91-B366-4534-B9B4-5710926EE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6">
              <a:extLst>
                <a:ext uri="{FF2B5EF4-FFF2-40B4-BE49-F238E27FC236}">
                  <a16:creationId xmlns:a16="http://schemas.microsoft.com/office/drawing/2014/main" id="{B5B8116C-ADD9-4826-9C37-270377E8F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63408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4">
              <a:extLst>
                <a:ext uri="{FF2B5EF4-FFF2-40B4-BE49-F238E27FC236}">
                  <a16:creationId xmlns:a16="http://schemas.microsoft.com/office/drawing/2014/main" id="{22D01D96-8DB8-40BF-83AC-4CA49EC263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6">
              <a:extLst>
                <a:ext uri="{FF2B5EF4-FFF2-40B4-BE49-F238E27FC236}">
                  <a16:creationId xmlns:a16="http://schemas.microsoft.com/office/drawing/2014/main" id="{44B584CD-5E60-4B15-847C-B30D15DA1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8452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4">
              <a:extLst>
                <a:ext uri="{FF2B5EF4-FFF2-40B4-BE49-F238E27FC236}">
                  <a16:creationId xmlns:a16="http://schemas.microsoft.com/office/drawing/2014/main" id="{CF2BB7DC-B968-4F0B-9748-BF0E6E297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73152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6">
              <a:extLst>
                <a:ext uri="{FF2B5EF4-FFF2-40B4-BE49-F238E27FC236}">
                  <a16:creationId xmlns:a16="http://schemas.microsoft.com/office/drawing/2014/main" id="{CF12C159-3F09-4861-9450-ECD5DB310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13497" y="246888"/>
              <a:ext cx="54368" cy="592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Rectangle 40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Welcome to Tellaport" title="Telleport Voice Call">
            <a:hlinkClick r:id="" action="ppaction://media"/>
            <a:extLst>
              <a:ext uri="{FF2B5EF4-FFF2-40B4-BE49-F238E27FC236}">
                <a16:creationId xmlns:a16="http://schemas.microsoft.com/office/drawing/2014/main" id="{C2E24752-0AA7-F820-13FF-57D43CFA2A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6753" y="3454168"/>
            <a:ext cx="730250" cy="7302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4C8565-525A-515D-9B27-4E4A895C81AE}"/>
              </a:ext>
            </a:extLst>
          </p:cNvPr>
          <p:cNvSpPr txBox="1"/>
          <p:nvPr/>
        </p:nvSpPr>
        <p:spPr>
          <a:xfrm>
            <a:off x="1165302" y="293091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1"/>
                </a:solidFill>
                <a:cs typeface="Calibri"/>
              </a:rPr>
              <a:t>Sample Audio Call</a:t>
            </a:r>
          </a:p>
        </p:txBody>
      </p:sp>
    </p:spTree>
    <p:extLst>
      <p:ext uri="{BB962C8B-B14F-4D97-AF65-F5344CB8AC3E}">
        <p14:creationId xmlns:p14="http://schemas.microsoft.com/office/powerpoint/2010/main" val="226820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34D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1DEA22-2D5C-E921-42D9-C4D7584CFEA3}"/>
              </a:ext>
            </a:extLst>
          </p:cNvPr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Tellaport Robo Advisor 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Architecture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B949DEC0-5C9A-6809-1901-075DD0099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7902" y="961812"/>
            <a:ext cx="6969595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66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B5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CE70AD-6213-9A12-D2A9-2FC89CA8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Amazon Contact Flow – using Polly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F04ABD6-AA31-7242-50EE-0EE7FB5F7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2178357"/>
            <a:ext cx="7188199" cy="249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34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F6AE2-3B8E-2BF3-320C-F30F7B558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/>
              <a:t>Lambda Fulfillment Code for LEX v1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F5369F0C-94C6-F375-EC5C-D9FC792D7E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38" b="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84722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755D7-2ACD-B3FF-ECE8-CCF62F04D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mbria"/>
              </a:rPr>
              <a:t>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9F29E-A844-8F12-AF8D-2EECFD31E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Debug V2 Lambda</a:t>
            </a:r>
          </a:p>
          <a:p>
            <a:r>
              <a:rPr lang="en-US" dirty="0">
                <a:cs typeface="Calibri"/>
              </a:rPr>
              <a:t>Include additional intents</a:t>
            </a:r>
          </a:p>
          <a:p>
            <a:r>
              <a:rPr lang="en-US" dirty="0">
                <a:cs typeface="Calibri"/>
              </a:rPr>
              <a:t>Phase I ML Recommender will be clustering users  on holdings vs targeted risk clusters</a:t>
            </a:r>
          </a:p>
          <a:p>
            <a:r>
              <a:rPr lang="en-US" dirty="0">
                <a:cs typeface="Calibri"/>
              </a:rPr>
              <a:t>We will need Mutual Fund, ETF holdings</a:t>
            </a:r>
          </a:p>
          <a:p>
            <a:r>
              <a:rPr lang="en-US" dirty="0">
                <a:cs typeface="Calibri"/>
              </a:rPr>
              <a:t>We believe that we want to bring the nurses into a mean position for retirement and for peace of minds</a:t>
            </a:r>
          </a:p>
        </p:txBody>
      </p:sp>
    </p:spTree>
    <p:extLst>
      <p:ext uri="{BB962C8B-B14F-4D97-AF65-F5344CB8AC3E}">
        <p14:creationId xmlns:p14="http://schemas.microsoft.com/office/powerpoint/2010/main" val="532521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women in blue shirts&#10;&#10;Description automatically generated with low confidence">
            <a:extLst>
              <a:ext uri="{FF2B5EF4-FFF2-40B4-BE49-F238E27FC236}">
                <a16:creationId xmlns:a16="http://schemas.microsoft.com/office/drawing/2014/main" id="{D0AD3E71-AE5B-38BC-ED1E-FACD99943505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AF0E29-AD1D-919E-95B3-35693310E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63874"/>
            <a:ext cx="9144000" cy="2387600"/>
          </a:xfrm>
        </p:spPr>
        <p:txBody>
          <a:bodyPr>
            <a:normAutofit/>
          </a:bodyPr>
          <a:lstStyle/>
          <a:p>
            <a:r>
              <a:rPr lang="en-US" b="1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Telleporte</a:t>
            </a:r>
            <a:br>
              <a:rPr lang="en-US"/>
            </a:b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3031F-C869-E51E-FA07-302353816B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972365"/>
            <a:ext cx="9144000" cy="8382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Pete Petersen</a:t>
            </a:r>
          </a:p>
          <a:p>
            <a:r>
              <a:rPr lang="en-US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Dakota Braxton</a:t>
            </a:r>
            <a:endParaRPr lang="en-US" b="1" dirty="0">
              <a:ln w="9525">
                <a:solidFill>
                  <a:prstClr val="black"/>
                </a:solidFill>
                <a:prstDash val="solid"/>
              </a:ln>
              <a:effectLst>
                <a:outerShdw blurRad="12700" dist="38100" dir="2700000" algn="tl" rotWithShape="0">
                  <a:prstClr val="black">
                    <a:lumMod val="50000"/>
                  </a:prstClr>
                </a:outerShdw>
              </a:effectLst>
              <a:cs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BA5FDC-B24A-312F-9912-3FE2332D8C86}"/>
              </a:ext>
            </a:extLst>
          </p:cNvPr>
          <p:cNvSpPr/>
          <p:nvPr/>
        </p:nvSpPr>
        <p:spPr>
          <a:xfrm>
            <a:off x="707923" y="4218039"/>
            <a:ext cx="10412361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The Future of Investing for Healthcare Heroes</a:t>
            </a:r>
          </a:p>
        </p:txBody>
      </p:sp>
    </p:spTree>
    <p:extLst>
      <p:ext uri="{BB962C8B-B14F-4D97-AF65-F5344CB8AC3E}">
        <p14:creationId xmlns:p14="http://schemas.microsoft.com/office/powerpoint/2010/main" val="2461998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2981C2-9840-A274-47A7-2CEE54213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/>
              <a:t> Creating your portfolio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B08E49-D536-C053-F006-8F95D845D4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440" r="8939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0465691-B665-11DA-A002-686BB4CB8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/>
              <a:t>Creating and managing your “</a:t>
            </a:r>
            <a:r>
              <a:rPr lang="en-US" sz="2000" err="1"/>
              <a:t>Telleportfolio</a:t>
            </a:r>
            <a:r>
              <a:rPr lang="en-US" sz="2000"/>
              <a:t>” is as easy and simple as ordering your favorite Starbucks beverage or shopping on amazon. Due to app integration and 24/7 Artificial intelligence support via 1-800 number or in app Q&amp;A. </a:t>
            </a:r>
          </a:p>
        </p:txBody>
      </p:sp>
    </p:spTree>
    <p:extLst>
      <p:ext uri="{BB962C8B-B14F-4D97-AF65-F5344CB8AC3E}">
        <p14:creationId xmlns:p14="http://schemas.microsoft.com/office/powerpoint/2010/main" val="32372487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text, person, indoor, window&#10;&#10;Description automatically generated">
            <a:extLst>
              <a:ext uri="{FF2B5EF4-FFF2-40B4-BE49-F238E27FC236}">
                <a16:creationId xmlns:a16="http://schemas.microsoft.com/office/drawing/2014/main" id="{FBC4A1FD-80A2-E079-E6D9-ECD253C5DD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8" r="8690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4F26E0-5D27-829F-67FA-819C22DB8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Managing your Portfolio</a:t>
            </a:r>
          </a:p>
        </p:txBody>
      </p:sp>
      <p:pic>
        <p:nvPicPr>
          <p:cNvPr id="7" name="Content Placeholder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DE621F0-45D2-0ACA-E0FB-C6C298FAE2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216" y="1799654"/>
            <a:ext cx="3941762" cy="3772090"/>
          </a:xfrm>
        </p:spPr>
      </p:pic>
    </p:spTree>
    <p:extLst>
      <p:ext uri="{BB962C8B-B14F-4D97-AF65-F5344CB8AC3E}">
        <p14:creationId xmlns:p14="http://schemas.microsoft.com/office/powerpoint/2010/main" val="148470888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hanger, linedrawing&#10;&#10;Description automatically generated">
            <a:extLst>
              <a:ext uri="{FF2B5EF4-FFF2-40B4-BE49-F238E27FC236}">
                <a16:creationId xmlns:a16="http://schemas.microsoft.com/office/drawing/2014/main" id="{5114ABC0-CED0-3535-16FA-7FD95FE0E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318" y="809244"/>
            <a:ext cx="3799646" cy="523951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 prst="relaxedInset"/>
          </a:sp3d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8237D7-422B-A8AD-5161-49F0756F2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38328"/>
            <a:ext cx="3877056" cy="22494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Future of Investing for Healthcare Heroes</a:t>
            </a:r>
          </a:p>
        </p:txBody>
      </p:sp>
    </p:spTree>
    <p:extLst>
      <p:ext uri="{BB962C8B-B14F-4D97-AF65-F5344CB8AC3E}">
        <p14:creationId xmlns:p14="http://schemas.microsoft.com/office/powerpoint/2010/main" val="329848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00EEB-A1BA-A598-C03A-4AA59607C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678" y="172122"/>
            <a:ext cx="10515600" cy="1325563"/>
          </a:xfrm>
        </p:spPr>
        <p:txBody>
          <a:bodyPr/>
          <a:lstStyle/>
          <a:p>
            <a:pPr algn="ctr"/>
            <a:r>
              <a:rPr lang="en-US" spc="300">
                <a:latin typeface="Fairwater Script" panose="020B0604020202020204" pitchFamily="2" charset="0"/>
              </a:rPr>
              <a:t>Where Finance Meets Familiarity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8CEA10-9C44-D650-9552-36570126B5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3727" y="1269207"/>
            <a:ext cx="5157787" cy="823912"/>
          </a:xfrm>
        </p:spPr>
        <p:txBody>
          <a:bodyPr/>
          <a:lstStyle/>
          <a:p>
            <a:pPr algn="ctr"/>
            <a:r>
              <a:rPr lang="en-US" i="1" err="1">
                <a:solidFill>
                  <a:srgbClr val="00B050"/>
                </a:solidFill>
                <a:latin typeface="Amasis MT Pro Black" panose="020B0604020202020204" pitchFamily="18" charset="0"/>
                <a:cs typeface="Times New Roman" panose="02020603050405020304" pitchFamily="18" charset="0"/>
              </a:rPr>
              <a:t>Telleportfolio</a:t>
            </a:r>
            <a:r>
              <a:rPr lang="en-US" i="1">
                <a:solidFill>
                  <a:srgbClr val="00B050"/>
                </a:solidFill>
                <a:latin typeface="Amasis MT Pro Black" panose="020B0604020202020204" pitchFamily="18" charset="0"/>
                <a:cs typeface="Times New Roman" panose="02020603050405020304" pitchFamily="18" charset="0"/>
              </a:rPr>
              <a:t> Avatar</a:t>
            </a:r>
          </a:p>
        </p:txBody>
      </p:sp>
      <p:pic>
        <p:nvPicPr>
          <p:cNvPr id="8" name="Content Placeholder 7" descr="A picture containing hanger, linedrawing&#10;&#10;Description automatically generated">
            <a:extLst>
              <a:ext uri="{FF2B5EF4-FFF2-40B4-BE49-F238E27FC236}">
                <a16:creationId xmlns:a16="http://schemas.microsoft.com/office/drawing/2014/main" id="{47244300-1430-4D2B-63A7-E92333C3181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622" y="2316796"/>
            <a:ext cx="3441874" cy="3721624"/>
          </a:xfr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206914F-7C92-294B-1183-FD8A315CF10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i="1">
                <a:latin typeface="Arial Nova Cond" panose="020B0604020202020204" pitchFamily="34" charset="0"/>
              </a:rPr>
              <a:t>Your </a:t>
            </a:r>
            <a:r>
              <a:rPr lang="en-US" i="1" err="1">
                <a:latin typeface="Arial Nova Cond" panose="020B0604020202020204" pitchFamily="34" charset="0"/>
              </a:rPr>
              <a:t>Telleportfolio</a:t>
            </a:r>
            <a:r>
              <a:rPr lang="en-US" i="1">
                <a:latin typeface="Arial Nova Cond" panose="020B0604020202020204" pitchFamily="34" charset="0"/>
              </a:rPr>
              <a:t> avatar will display your assets in the order of importance that YOU deem necessary in a Head-to-Toe fashion, Mimicking how you would normally assess your patient on the daily.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E53B4AC-DA84-6D69-15B7-3C2619A3BE1E}"/>
                  </a:ext>
                </a:extLst>
              </p14:cNvPr>
              <p14:cNvContentPartPr/>
              <p14:nvPr/>
            </p14:nvContentPartPr>
            <p14:xfrm>
              <a:off x="3294651" y="2439980"/>
              <a:ext cx="99000" cy="313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E53B4AC-DA84-6D69-15B7-3C2619A3BE1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85651" y="2430980"/>
                <a:ext cx="116640" cy="4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63682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AB6EB-9419-5B6F-033A-9E7219B68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556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Bradycardic or Hemorrhaging </a:t>
            </a:r>
            <a:r>
              <a:rPr lang="en-US" b="1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Telleportfolio</a:t>
            </a:r>
            <a:r>
              <a:rPr lang="en-US" b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?…No Problem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637E96-8701-9B39-109D-B0F9EC4736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RRT is here to help and notify you of any impending doom to your </a:t>
            </a:r>
            <a:r>
              <a:rPr lang="en-US" err="1"/>
              <a:t>Teleportfolio</a:t>
            </a:r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D81BEB69-3168-5B65-7EBC-4CF63315EFF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626086"/>
            <a:ext cx="5183188" cy="3442565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5D75FE7-1B2C-47E1-2D94-DC3EF0EEB475}"/>
                  </a:ext>
                </a:extLst>
              </p14:cNvPr>
              <p14:cNvContentPartPr/>
              <p14:nvPr/>
            </p14:nvContentPartPr>
            <p14:xfrm>
              <a:off x="6854844" y="783597"/>
              <a:ext cx="33480" cy="194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5D75FE7-1B2C-47E1-2D94-DC3EF0EEB47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845844" y="774761"/>
                <a:ext cx="51120" cy="36759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13B05E05-65FB-FCEF-E007-CEE2C427C8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i="1"/>
              <a:t>RRT is here to help and notify you of any impending doom to your </a:t>
            </a:r>
            <a:r>
              <a:rPr lang="en-US" sz="2000" i="1" err="1"/>
              <a:t>Telleportfolio</a:t>
            </a:r>
            <a:endParaRPr lang="en-US" sz="2000" i="1"/>
          </a:p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ACA947F-26A1-B7DE-97B9-263BEE46224A}"/>
              </a:ext>
            </a:extLst>
          </p:cNvPr>
          <p:cNvSpPr/>
          <p:nvPr/>
        </p:nvSpPr>
        <p:spPr>
          <a:xfrm>
            <a:off x="914400" y="3830638"/>
            <a:ext cx="4239710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err="1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Telleporte</a:t>
            </a:r>
            <a:r>
              <a:rPr lang="en-US" sz="5400" b="1" cap="none" spc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Codes are here to help!</a:t>
            </a:r>
          </a:p>
        </p:txBody>
      </p:sp>
    </p:spTree>
    <p:extLst>
      <p:ext uri="{BB962C8B-B14F-4D97-AF65-F5344CB8AC3E}">
        <p14:creationId xmlns:p14="http://schemas.microsoft.com/office/powerpoint/2010/main" val="1535228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DC88-4431-19B6-90B9-2935EE69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Imaging</a:t>
            </a:r>
            <a:endParaRPr lang="en-US"/>
          </a:p>
        </p:txBody>
      </p:sp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9BF05638-9B70-D620-30B2-4190F5D4D52E}"/>
              </a:ext>
            </a:extLst>
          </p:cNvPr>
          <p:cNvGraphicFramePr/>
          <p:nvPr/>
        </p:nvGraphicFramePr>
        <p:xfrm>
          <a:off x="839788" y="1681163"/>
          <a:ext cx="5157787" cy="823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" name="Content Placeholder 7" descr="A picture containing wall, indoor, floor, ceiling&#10;&#10;Description automatically generated">
            <a:extLst>
              <a:ext uri="{FF2B5EF4-FFF2-40B4-BE49-F238E27FC236}">
                <a16:creationId xmlns:a16="http://schemas.microsoft.com/office/drawing/2014/main" id="{735511DC-5D9D-D3B8-6B79-A506CCA06B8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611" y="2663571"/>
            <a:ext cx="3759068" cy="3684588"/>
          </a:xfrm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B38F2BC3-BC9D-F30D-2CE0-D60C9E3CEF8E}"/>
              </a:ext>
            </a:extLst>
          </p:cNvPr>
          <p:cNvGraphicFramePr/>
          <p:nvPr/>
        </p:nvGraphicFramePr>
        <p:xfrm>
          <a:off x="6391656" y="1690688"/>
          <a:ext cx="5183188" cy="823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57DCFE2-0C1C-2932-B0C8-7865835F41D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500" y="2808287"/>
            <a:ext cx="3684588" cy="3684588"/>
          </a:xfrm>
        </p:spPr>
      </p:pic>
    </p:spTree>
    <p:extLst>
      <p:ext uri="{BB962C8B-B14F-4D97-AF65-F5344CB8AC3E}">
        <p14:creationId xmlns:p14="http://schemas.microsoft.com/office/powerpoint/2010/main" val="37901890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1C7E37D3-65F6-3D0D-3B7F-121A0887DE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1" r="5285" b="-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42" name="Freeform: Shape 11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13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DA7D221E-B6A6-11E6-5ABA-37391158F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/>
              <a:t>Capital Triaging</a:t>
            </a:r>
          </a:p>
        </p:txBody>
      </p:sp>
    </p:spTree>
    <p:extLst>
      <p:ext uri="{BB962C8B-B14F-4D97-AF65-F5344CB8AC3E}">
        <p14:creationId xmlns:p14="http://schemas.microsoft.com/office/powerpoint/2010/main" val="1103273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18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Executive Summary</vt:lpstr>
      <vt:lpstr>Telleporte </vt:lpstr>
      <vt:lpstr> Creating your portfolio</vt:lpstr>
      <vt:lpstr>Managing your Portfolio</vt:lpstr>
      <vt:lpstr>The Future of Investing for Healthcare Heroes</vt:lpstr>
      <vt:lpstr>Where Finance Meets Familiarity</vt:lpstr>
      <vt:lpstr>Bradycardic or Hemorrhaging Telleportfolio?…No Problem</vt:lpstr>
      <vt:lpstr>Imaging</vt:lpstr>
      <vt:lpstr>Capital Triaging</vt:lpstr>
      <vt:lpstr>Retire the way you want with Tellaport  Thank you!!</vt:lpstr>
      <vt:lpstr>Demo Time</vt:lpstr>
      <vt:lpstr>Our Approach, Challenges</vt:lpstr>
      <vt:lpstr>Sample Interaction Video</vt:lpstr>
      <vt:lpstr>Sample Interactions</vt:lpstr>
      <vt:lpstr>PowerPoint Presentation</vt:lpstr>
      <vt:lpstr>Amazon Contact Flow – using Polly</vt:lpstr>
      <vt:lpstr>Lambda Fulfillment Code for LEX v1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Telleporte </dc:title>
  <dc:creator>Nurse D</dc:creator>
  <cp:revision>156</cp:revision>
  <dcterms:created xsi:type="dcterms:W3CDTF">2022-05-22T11:55:27Z</dcterms:created>
  <dcterms:modified xsi:type="dcterms:W3CDTF">2022-05-23T23:59:57Z</dcterms:modified>
</cp:coreProperties>
</file>